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9"/>
  </p:notesMasterIdLst>
  <p:sldIdLst>
    <p:sldId id="256" r:id="rId2"/>
    <p:sldId id="265" r:id="rId3"/>
    <p:sldId id="274" r:id="rId4"/>
    <p:sldId id="275" r:id="rId5"/>
    <p:sldId id="276" r:id="rId6"/>
    <p:sldId id="277" r:id="rId7"/>
    <p:sldId id="27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023" autoAdjust="0"/>
  </p:normalViewPr>
  <p:slideViewPr>
    <p:cSldViewPr>
      <p:cViewPr varScale="1">
        <p:scale>
          <a:sx n="71" d="100"/>
          <a:sy n="71" d="100"/>
        </p:scale>
        <p:origin x="970" y="62"/>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049FE8-1A39-4F73-8791-C2D8B64BD269}" type="datetimeFigureOut">
              <a:rPr lang="en-US" smtClean="0"/>
              <a:pPr/>
              <a:t>7/5/2024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A46BEE-5574-412B-B498-3788E435FB52}" type="slidenum">
              <a:rPr lang="en-US" smtClean="0"/>
              <a:pPr/>
              <a:t>‹#›</a:t>
            </a:fld>
            <a:endParaRPr lang="en-US"/>
          </a:p>
        </p:txBody>
      </p:sp>
    </p:spTree>
    <p:extLst>
      <p:ext uri="{BB962C8B-B14F-4D97-AF65-F5344CB8AC3E}">
        <p14:creationId xmlns:p14="http://schemas.microsoft.com/office/powerpoint/2010/main" val="3904025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AA46BEE-5574-412B-B498-3788E435FB52}" type="slidenum">
              <a:rPr lang="en-US" smtClean="0"/>
              <a:pPr/>
              <a:t>1</a:t>
            </a:fld>
            <a:endParaRPr lang="en-US"/>
          </a:p>
        </p:txBody>
      </p:sp>
    </p:spTree>
    <p:extLst>
      <p:ext uri="{BB962C8B-B14F-4D97-AF65-F5344CB8AC3E}">
        <p14:creationId xmlns:p14="http://schemas.microsoft.com/office/powerpoint/2010/main" val="11419822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46BEE-5574-412B-B498-3788E435FB52}" type="slidenum">
              <a:rPr lang="en-US" smtClean="0"/>
              <a:pPr/>
              <a:t>2</a:t>
            </a:fld>
            <a:endParaRPr lang="en-US"/>
          </a:p>
        </p:txBody>
      </p:sp>
    </p:spTree>
    <p:extLst>
      <p:ext uri="{BB962C8B-B14F-4D97-AF65-F5344CB8AC3E}">
        <p14:creationId xmlns:p14="http://schemas.microsoft.com/office/powerpoint/2010/main" val="18951025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46BEE-5574-412B-B498-3788E435FB52}" type="slidenum">
              <a:rPr lang="en-US" smtClean="0"/>
              <a:pPr/>
              <a:t>3</a:t>
            </a:fld>
            <a:endParaRPr lang="en-US"/>
          </a:p>
        </p:txBody>
      </p:sp>
    </p:spTree>
    <p:extLst>
      <p:ext uri="{BB962C8B-B14F-4D97-AF65-F5344CB8AC3E}">
        <p14:creationId xmlns:p14="http://schemas.microsoft.com/office/powerpoint/2010/main" val="41576260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46BEE-5574-412B-B498-3788E435FB52}" type="slidenum">
              <a:rPr lang="en-US" smtClean="0"/>
              <a:pPr/>
              <a:t>4</a:t>
            </a:fld>
            <a:endParaRPr lang="en-US"/>
          </a:p>
        </p:txBody>
      </p:sp>
    </p:spTree>
    <p:extLst>
      <p:ext uri="{BB962C8B-B14F-4D97-AF65-F5344CB8AC3E}">
        <p14:creationId xmlns:p14="http://schemas.microsoft.com/office/powerpoint/2010/main" val="40516313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46BEE-5574-412B-B498-3788E435FB52}" type="slidenum">
              <a:rPr lang="en-US" smtClean="0"/>
              <a:pPr/>
              <a:t>5</a:t>
            </a:fld>
            <a:endParaRPr lang="en-US"/>
          </a:p>
        </p:txBody>
      </p:sp>
    </p:spTree>
    <p:extLst>
      <p:ext uri="{BB962C8B-B14F-4D97-AF65-F5344CB8AC3E}">
        <p14:creationId xmlns:p14="http://schemas.microsoft.com/office/powerpoint/2010/main" val="6687329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46BEE-5574-412B-B498-3788E435FB52}" type="slidenum">
              <a:rPr lang="en-US" smtClean="0"/>
              <a:pPr/>
              <a:t>6</a:t>
            </a:fld>
            <a:endParaRPr lang="en-US"/>
          </a:p>
        </p:txBody>
      </p:sp>
    </p:spTree>
    <p:extLst>
      <p:ext uri="{BB962C8B-B14F-4D97-AF65-F5344CB8AC3E}">
        <p14:creationId xmlns:p14="http://schemas.microsoft.com/office/powerpoint/2010/main" val="23978603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46BEE-5574-412B-B498-3788E435FB52}" type="slidenum">
              <a:rPr lang="en-US" smtClean="0"/>
              <a:pPr/>
              <a:t>7</a:t>
            </a:fld>
            <a:endParaRPr lang="en-US"/>
          </a:p>
        </p:txBody>
      </p:sp>
    </p:spTree>
    <p:extLst>
      <p:ext uri="{BB962C8B-B14F-4D97-AF65-F5344CB8AC3E}">
        <p14:creationId xmlns:p14="http://schemas.microsoft.com/office/powerpoint/2010/main" val="14635424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7/5/2024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7/5/2024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7/5/2024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7/5/2024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7/5/2024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7/5/2024</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External%20review%20DGTRANS%20-%20DPesic%20maj%202024.%20FINAL.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hyperlink" Target="External%20review%20DGTRANS%20-%20DPesic%20maj%202024.%20FINAL.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1.emf"/></Relationships>
</file>

<file path=ppt/slides/_rels/slide4.xml.rels><?xml version="1.0" encoding="UTF-8" standalone="yes"?>
<Relationships xmlns="http://schemas.openxmlformats.org/package/2006/relationships"><Relationship Id="rId3" Type="http://schemas.openxmlformats.org/officeDocument/2006/relationships/hyperlink" Target="External%20review%20DGTRANS%20-%20DPesic%20maj%202024.%20FINAL.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1.emf"/></Relationships>
</file>

<file path=ppt/slides/_rels/slide5.xml.rels><?xml version="1.0" encoding="UTF-8" standalone="yes"?>
<Relationships xmlns="http://schemas.openxmlformats.org/package/2006/relationships"><Relationship Id="rId3" Type="http://schemas.openxmlformats.org/officeDocument/2006/relationships/hyperlink" Target="External%20review%20DGTRANS%20-%20DPesic%20maj%202024.%20FINAL.pdf"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2.png"/><Relationship Id="rId4" Type="http://schemas.openxmlformats.org/officeDocument/2006/relationships/image" Target="../media/image1.emf"/></Relationships>
</file>

<file path=ppt/slides/_rels/slide6.xml.rels><?xml version="1.0" encoding="UTF-8" standalone="yes"?>
<Relationships xmlns="http://schemas.openxmlformats.org/package/2006/relationships"><Relationship Id="rId3" Type="http://schemas.openxmlformats.org/officeDocument/2006/relationships/hyperlink" Target="External%20review%20DGTRANS%20-%20DPesic%20maj%202024.%20FINAL.pdf"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image" Target="../media/image1.emf"/></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Text Box 2"/>
          <p:cNvSpPr txBox="1">
            <a:spLocks noChangeArrowheads="1"/>
          </p:cNvSpPr>
          <p:nvPr/>
        </p:nvSpPr>
        <p:spPr bwMode="auto">
          <a:xfrm>
            <a:off x="1487488" y="4956762"/>
            <a:ext cx="9361040" cy="632478"/>
          </a:xfrm>
          <a:prstGeom prst="rect">
            <a:avLst/>
          </a:prstGeom>
          <a:solidFill>
            <a:srgbClr val="FFFFFF"/>
          </a:solidFill>
          <a:ln w="9525">
            <a:solidFill>
              <a:srgbClr val="2E74B5"/>
            </a:solidFill>
            <a:prstDash val="dash"/>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ts val="1000"/>
              </a:spcAft>
            </a:pPr>
            <a:r>
              <a:rPr lang="bs-Latn-BA" sz="1100" dirty="0"/>
              <a:t>This project has been funded with support from the European Commission. This publication reflects the views only of the author, and the Commission cannot be held responsible for any use which may be made of the information contained therein</a:t>
            </a:r>
            <a:r>
              <a:rPr lang="en-US" sz="1100" dirty="0"/>
              <a:t>.</a:t>
            </a:r>
          </a:p>
        </p:txBody>
      </p:sp>
      <p:sp>
        <p:nvSpPr>
          <p:cNvPr id="7" name="Subtitle 2"/>
          <p:cNvSpPr>
            <a:spLocks noGrp="1"/>
          </p:cNvSpPr>
          <p:nvPr>
            <p:ph type="subTitle" idx="1"/>
          </p:nvPr>
        </p:nvSpPr>
        <p:spPr>
          <a:xfrm>
            <a:off x="2075329" y="1285341"/>
            <a:ext cx="7676256" cy="1411360"/>
          </a:xfrm>
        </p:spPr>
        <p:txBody>
          <a:bodyPr>
            <a:noAutofit/>
          </a:bodyPr>
          <a:lstStyle/>
          <a:p>
            <a:r>
              <a:rPr lang="en-US" sz="4000" b="1" dirty="0">
                <a:solidFill>
                  <a:schemeClr val="tx1"/>
                </a:solidFill>
              </a:rPr>
              <a:t>Discussion on the Report on External evaluation of the project at the midterm of the project</a:t>
            </a:r>
            <a:endParaRPr lang="bs-Latn-BA" sz="4000" b="1" dirty="0">
              <a:solidFill>
                <a:schemeClr val="tx1"/>
              </a:solidFill>
              <a:effectLst>
                <a:outerShdw blurRad="38100" dist="38100" dir="2700000" algn="tl">
                  <a:srgbClr val="000000">
                    <a:alpha val="43137"/>
                  </a:srgbClr>
                </a:outerShdw>
              </a:effectLst>
              <a:latin typeface="Calibri Light" pitchFamily="34" charset="0"/>
              <a:cs typeface="Calibri Light" pitchFamily="34" charset="0"/>
            </a:endParaRPr>
          </a:p>
        </p:txBody>
      </p:sp>
      <p:sp>
        <p:nvSpPr>
          <p:cNvPr id="8" name="Title 1"/>
          <p:cNvSpPr txBox="1">
            <a:spLocks/>
          </p:cNvSpPr>
          <p:nvPr/>
        </p:nvSpPr>
        <p:spPr>
          <a:xfrm>
            <a:off x="2075329" y="2448047"/>
            <a:ext cx="7772400" cy="15524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3200" dirty="0">
              <a:solidFill>
                <a:srgbClr val="0070C0"/>
              </a:solidFill>
              <a:latin typeface="Calibri Light" pitchFamily="34" charset="0"/>
              <a:cs typeface="Calibri Light" pitchFamily="34" charset="0"/>
            </a:endParaRPr>
          </a:p>
          <a:p>
            <a:endParaRPr lang="en-GB" sz="3200" dirty="0">
              <a:solidFill>
                <a:srgbClr val="0070C0"/>
              </a:solidFill>
              <a:latin typeface="Calibri Light" pitchFamily="34" charset="0"/>
              <a:cs typeface="Calibri Light" pitchFamily="34" charset="0"/>
            </a:endParaRPr>
          </a:p>
          <a:p>
            <a:endParaRPr lang="en-GB" sz="3200" dirty="0">
              <a:solidFill>
                <a:srgbClr val="0070C0"/>
              </a:solidFill>
              <a:latin typeface="Calibri Light" pitchFamily="34" charset="0"/>
              <a:cs typeface="Calibri Light" pitchFamily="34" charset="0"/>
            </a:endParaRPr>
          </a:p>
          <a:p>
            <a:r>
              <a:rPr lang="en-GB" sz="2400" b="1" dirty="0" err="1">
                <a:latin typeface="Calibri" panose="020F0502020204030204" pitchFamily="34" charset="0"/>
                <a:cs typeface="Calibri" panose="020F0502020204030204" pitchFamily="34" charset="0"/>
              </a:rPr>
              <a:t>Dr.</a:t>
            </a:r>
            <a:r>
              <a:rPr lang="en-GB" sz="2400" b="1" dirty="0">
                <a:latin typeface="Calibri" panose="020F0502020204030204" pitchFamily="34" charset="0"/>
                <a:cs typeface="Calibri" panose="020F0502020204030204" pitchFamily="34" charset="0"/>
              </a:rPr>
              <a:t> Aleksandra Petrovic, Prof. </a:t>
            </a:r>
            <a:r>
              <a:rPr lang="en-GB" sz="2400" b="1" dirty="0" err="1">
                <a:latin typeface="Calibri" panose="020F0502020204030204" pitchFamily="34" charset="0"/>
                <a:cs typeface="Calibri" panose="020F0502020204030204" pitchFamily="34" charset="0"/>
              </a:rPr>
              <a:t>Dr.</a:t>
            </a:r>
            <a:r>
              <a:rPr lang="en-GB" sz="2400" b="1" dirty="0">
                <a:latin typeface="Calibri" panose="020F0502020204030204" pitchFamily="34" charset="0"/>
                <a:cs typeface="Calibri" panose="020F0502020204030204" pitchFamily="34" charset="0"/>
              </a:rPr>
              <a:t> Nebojsa </a:t>
            </a:r>
            <a:r>
              <a:rPr lang="en-GB" sz="2400" b="1" dirty="0" err="1">
                <a:latin typeface="Calibri" panose="020F0502020204030204" pitchFamily="34" charset="0"/>
                <a:cs typeface="Calibri" panose="020F0502020204030204" pitchFamily="34" charset="0"/>
              </a:rPr>
              <a:t>Arsic</a:t>
            </a:r>
            <a:r>
              <a:rPr lang="en-GB" sz="2400" b="1" dirty="0">
                <a:latin typeface="Calibri" panose="020F0502020204030204" pitchFamily="34" charset="0"/>
                <a:cs typeface="Calibri" panose="020F0502020204030204" pitchFamily="34" charset="0"/>
              </a:rPr>
              <a:t>, Prof. </a:t>
            </a:r>
            <a:r>
              <a:rPr lang="en-GB" sz="2400" b="1" dirty="0" err="1">
                <a:latin typeface="Calibri" panose="020F0502020204030204" pitchFamily="34" charset="0"/>
                <a:cs typeface="Calibri" panose="020F0502020204030204" pitchFamily="34" charset="0"/>
              </a:rPr>
              <a:t>Dr.</a:t>
            </a:r>
            <a:r>
              <a:rPr lang="en-GB" sz="2400" b="1" dirty="0">
                <a:latin typeface="Calibri" panose="020F0502020204030204" pitchFamily="34" charset="0"/>
                <a:cs typeface="Calibri" panose="020F0502020204030204" pitchFamily="34" charset="0"/>
              </a:rPr>
              <a:t> </a:t>
            </a:r>
            <a:r>
              <a:rPr lang="en-GB" sz="2400" b="1" dirty="0" err="1">
                <a:latin typeface="Calibri" panose="020F0502020204030204" pitchFamily="34" charset="0"/>
                <a:cs typeface="Calibri" panose="020F0502020204030204" pitchFamily="34" charset="0"/>
              </a:rPr>
              <a:t>Branimir</a:t>
            </a:r>
            <a:r>
              <a:rPr lang="en-GB" sz="2400" b="1" dirty="0">
                <a:latin typeface="Calibri" panose="020F0502020204030204" pitchFamily="34" charset="0"/>
                <a:cs typeface="Calibri" panose="020F0502020204030204" pitchFamily="34" charset="0"/>
              </a:rPr>
              <a:t> </a:t>
            </a:r>
            <a:r>
              <a:rPr lang="en-GB" sz="2400" b="1">
                <a:latin typeface="Calibri" panose="020F0502020204030204" pitchFamily="34" charset="0"/>
                <a:cs typeface="Calibri" panose="020F0502020204030204" pitchFamily="34" charset="0"/>
              </a:rPr>
              <a:t>Jaksic</a:t>
            </a:r>
            <a:endParaRPr lang="sr-Latn-BA" sz="2400" b="1" dirty="0">
              <a:latin typeface="Calibri" panose="020F0502020204030204" pitchFamily="34" charset="0"/>
              <a:cs typeface="Calibri" panose="020F0502020204030204" pitchFamily="34" charset="0"/>
            </a:endParaRPr>
          </a:p>
          <a:p>
            <a:r>
              <a:rPr lang="sr-Latn-BA" sz="2400" b="1" dirty="0">
                <a:latin typeface="Calibri" panose="020F0502020204030204" pitchFamily="34" charset="0"/>
                <a:cs typeface="Calibri" panose="020F0502020204030204" pitchFamily="34" charset="0"/>
              </a:rPr>
              <a:t>University </a:t>
            </a:r>
            <a:r>
              <a:rPr lang="en-GB" sz="2400" b="1" dirty="0">
                <a:latin typeface="Calibri" panose="020F0502020204030204" pitchFamily="34" charset="0"/>
                <a:cs typeface="Calibri" panose="020F0502020204030204" pitchFamily="34" charset="0"/>
              </a:rPr>
              <a:t>of Mitrovica</a:t>
            </a:r>
            <a:endParaRPr lang="bs-Latn-BA" sz="2400" b="1" dirty="0">
              <a:latin typeface="Calibri" panose="020F0502020204030204" pitchFamily="34" charset="0"/>
              <a:cs typeface="Calibri" panose="020F0502020204030204" pitchFamily="34" charset="0"/>
            </a:endParaRPr>
          </a:p>
        </p:txBody>
      </p:sp>
      <p:sp>
        <p:nvSpPr>
          <p:cNvPr id="9" name="Title 1"/>
          <p:cNvSpPr txBox="1">
            <a:spLocks/>
          </p:cNvSpPr>
          <p:nvPr/>
        </p:nvSpPr>
        <p:spPr>
          <a:xfrm>
            <a:off x="2075329" y="4100522"/>
            <a:ext cx="7772400" cy="68580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2400" dirty="0">
              <a:solidFill>
                <a:srgbClr val="0070C0"/>
              </a:solidFill>
              <a:latin typeface="Calibri Light" pitchFamily="34" charset="0"/>
              <a:cs typeface="Calibri Light" pitchFamily="34" charset="0"/>
            </a:endParaRPr>
          </a:p>
          <a:p>
            <a:endParaRPr lang="en-GB" sz="2400" dirty="0">
              <a:solidFill>
                <a:srgbClr val="0070C0"/>
              </a:solidFill>
              <a:latin typeface="Calibri Light" pitchFamily="34" charset="0"/>
              <a:cs typeface="Calibri Light" pitchFamily="34" charset="0"/>
            </a:endParaRPr>
          </a:p>
          <a:p>
            <a:r>
              <a:rPr lang="en-GB" sz="2900" b="1" dirty="0">
                <a:latin typeface="Calibri" panose="020F0502020204030204" pitchFamily="34" charset="0"/>
                <a:cs typeface="Calibri" panose="020F0502020204030204" pitchFamily="34" charset="0"/>
              </a:rPr>
              <a:t>Third </a:t>
            </a:r>
            <a:r>
              <a:rPr lang="sr-Latn-BA" sz="2900" b="1" dirty="0">
                <a:latin typeface="Calibri" panose="020F0502020204030204" pitchFamily="34" charset="0"/>
                <a:cs typeface="Calibri" panose="020F0502020204030204" pitchFamily="34" charset="0"/>
              </a:rPr>
              <a:t>QAC meeting/ </a:t>
            </a:r>
            <a:r>
              <a:rPr lang="en-GB" sz="2900" b="1" dirty="0">
                <a:latin typeface="Calibri" panose="020F0502020204030204" pitchFamily="34" charset="0"/>
                <a:cs typeface="Calibri" panose="020F0502020204030204" pitchFamily="34" charset="0"/>
              </a:rPr>
              <a:t>12</a:t>
            </a:r>
            <a:r>
              <a:rPr lang="sr-Latn-BA" sz="2900" b="1" dirty="0">
                <a:latin typeface="Calibri" panose="020F0502020204030204" pitchFamily="34" charset="0"/>
                <a:cs typeface="Calibri" panose="020F0502020204030204" pitchFamily="34" charset="0"/>
              </a:rPr>
              <a:t> June 202</a:t>
            </a:r>
            <a:r>
              <a:rPr lang="en-GB" sz="2900" b="1" dirty="0">
                <a:latin typeface="Calibri" panose="020F0502020204030204" pitchFamily="34" charset="0"/>
                <a:cs typeface="Calibri" panose="020F0502020204030204" pitchFamily="34" charset="0"/>
              </a:rPr>
              <a:t>4</a:t>
            </a:r>
            <a:r>
              <a:rPr lang="sr-Latn-BA" sz="2900" b="1" dirty="0">
                <a:latin typeface="Calibri" panose="020F0502020204030204" pitchFamily="34" charset="0"/>
                <a:cs typeface="Calibri" panose="020F0502020204030204" pitchFamily="34" charset="0"/>
              </a:rPr>
              <a:t>, </a:t>
            </a:r>
            <a:r>
              <a:rPr lang="en-GB" sz="2900" b="1" dirty="0">
                <a:latin typeface="Calibri" panose="020F0502020204030204" pitchFamily="34" charset="0"/>
                <a:cs typeface="Calibri" panose="020F0502020204030204" pitchFamily="34" charset="0"/>
              </a:rPr>
              <a:t>AUB, </a:t>
            </a:r>
            <a:r>
              <a:rPr lang="en-GB" sz="2900" b="1" dirty="0" err="1">
                <a:latin typeface="Calibri" panose="020F0502020204030204" pitchFamily="34" charset="0"/>
                <a:cs typeface="Calibri" panose="020F0502020204030204" pitchFamily="34" charset="0"/>
              </a:rPr>
              <a:t>Budva</a:t>
            </a:r>
            <a:r>
              <a:rPr lang="sr-Latn-BA" sz="2900" b="1" dirty="0">
                <a:latin typeface="Calibri" panose="020F0502020204030204" pitchFamily="34" charset="0"/>
                <a:cs typeface="Calibri" panose="020F0502020204030204" pitchFamily="34" charset="0"/>
              </a:rPr>
              <a:t>, </a:t>
            </a:r>
            <a:r>
              <a:rPr lang="en-GB" sz="2900" b="1" dirty="0">
                <a:latin typeface="Calibri" panose="020F0502020204030204" pitchFamily="34" charset="0"/>
                <a:cs typeface="Calibri" panose="020F0502020204030204" pitchFamily="34" charset="0"/>
              </a:rPr>
              <a:t>Montenegro</a:t>
            </a:r>
            <a:endParaRPr lang="bs-Latn-BA" sz="2900" b="1" dirty="0">
              <a:latin typeface="Calibri" panose="020F0502020204030204" pitchFamily="34" charset="0"/>
              <a:cs typeface="Calibri" panose="020F0502020204030204" pitchFamily="34" charset="0"/>
            </a:endParaRPr>
          </a:p>
        </p:txBody>
      </p:sp>
      <p:sp>
        <p:nvSpPr>
          <p:cNvPr id="10" name="Rectangle 9"/>
          <p:cNvSpPr/>
          <p:nvPr/>
        </p:nvSpPr>
        <p:spPr>
          <a:xfrm>
            <a:off x="551384" y="5704552"/>
            <a:ext cx="11305256" cy="1077218"/>
          </a:xfrm>
          <a:prstGeom prst="rect">
            <a:avLst/>
          </a:prstGeom>
        </p:spPr>
        <p:txBody>
          <a:bodyPr wrap="square">
            <a:spAutoFit/>
          </a:bodyPr>
          <a:lstStyle/>
          <a:p>
            <a:pPr algn="ctr"/>
            <a:r>
              <a:rPr lang="en-US" sz="1600" b="1" dirty="0">
                <a:solidFill>
                  <a:srgbClr val="002060"/>
                </a:solidFill>
              </a:rPr>
              <a:t>Transport of Dangerous Goods - Modernization of Curricula and Development of Trainings for Professionals in the Western Balkans HEIs /DGTRANS </a:t>
            </a:r>
          </a:p>
          <a:p>
            <a:pPr algn="ctr"/>
            <a:r>
              <a:rPr lang="en-US" sz="1600" dirty="0">
                <a:solidFill>
                  <a:srgbClr val="0070C0"/>
                </a:solidFill>
              </a:rPr>
              <a:t>Program: ERASMUS-EDU-2022-CBHE-STRAND-2  </a:t>
            </a:r>
          </a:p>
          <a:p>
            <a:pPr algn="ctr"/>
            <a:r>
              <a:rPr lang="en-US" altLang="en-US" sz="1600" dirty="0">
                <a:solidFill>
                  <a:srgbClr val="0070C0"/>
                </a:solidFill>
              </a:rPr>
              <a:t>Project number: </a:t>
            </a:r>
            <a:r>
              <a:rPr lang="en-GB" sz="1600" dirty="0">
                <a:solidFill>
                  <a:srgbClr val="0070C0"/>
                </a:solidFill>
              </a:rPr>
              <a:t>101082187</a:t>
            </a:r>
            <a:endParaRPr lang="en-US" altLang="en-US" sz="1600" dirty="0">
              <a:solidFill>
                <a:srgbClr val="0070C0"/>
              </a:solidFill>
            </a:endParaRPr>
          </a:p>
        </p:txBody>
      </p:sp>
      <p:pic>
        <p:nvPicPr>
          <p:cNvPr id="2" name="Picture 1">
            <a:extLst>
              <a:ext uri="{FF2B5EF4-FFF2-40B4-BE49-F238E27FC236}">
                <a16:creationId xmlns:a16="http://schemas.microsoft.com/office/drawing/2014/main" id="{7DC0DA7B-A19F-0D6C-92A6-4EAAA5BB66A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7408" y="548680"/>
            <a:ext cx="1828800" cy="495546"/>
          </a:xfrm>
          <a:prstGeom prst="roundRect">
            <a:avLst>
              <a:gd name="adj" fmla="val 16667"/>
            </a:avLst>
          </a:prstGeom>
          <a:ln>
            <a:noFill/>
          </a:ln>
          <a:effectLst>
            <a:outerShdw blurRad="152400" dist="317500" dir="5400000" sx="90000" sy="-19000" rotWithShape="0">
              <a:prstClr val="black">
                <a:alpha val="15000"/>
              </a:prstClr>
            </a:outerShdw>
            <a:reflection blurRad="6350" stA="50000" endA="300" endPos="90000" dist="50800" dir="5400000" sy="-100000" algn="bl" rotWithShape="0"/>
          </a:effectLst>
          <a:scene3d>
            <a:camera prst="orthographicFront"/>
            <a:lightRig rig="contrasting" dir="t">
              <a:rot lat="0" lon="0" rev="4200000"/>
            </a:lightRig>
          </a:scene3d>
          <a:sp3d prstMaterial="plastic">
            <a:bevelT w="381000" h="114300" prst="relaxedInset"/>
            <a:contourClr>
              <a:srgbClr val="969696"/>
            </a:contourClr>
          </a:sp3d>
        </p:spPr>
      </p:pic>
      <p:pic>
        <p:nvPicPr>
          <p:cNvPr id="3" name="Picture 2">
            <a:extLst>
              <a:ext uri="{FF2B5EF4-FFF2-40B4-BE49-F238E27FC236}">
                <a16:creationId xmlns:a16="http://schemas.microsoft.com/office/drawing/2014/main" id="{898757F5-9C05-05F0-1A11-92913E425EF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96400" y="575785"/>
            <a:ext cx="1828800" cy="53911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lowchart: Process 10"/>
          <p:cNvSpPr/>
          <p:nvPr/>
        </p:nvSpPr>
        <p:spPr>
          <a:xfrm>
            <a:off x="0" y="6273226"/>
            <a:ext cx="12192000" cy="584775"/>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551384" y="1342292"/>
            <a:ext cx="10945216" cy="696772"/>
          </a:xfrm>
        </p:spPr>
        <p:txBody>
          <a:bodyPr>
            <a:noAutofit/>
          </a:bodyPr>
          <a:lstStyle/>
          <a:p>
            <a:pPr algn="l"/>
            <a:r>
              <a:rPr lang="en-US" sz="2800" dirty="0">
                <a:solidFill>
                  <a:schemeClr val="bg2">
                    <a:lumMod val="25000"/>
                  </a:schemeClr>
                </a:solidFill>
                <a:hlinkClick r:id="rId3" action="ppaction://hlinkfile"/>
              </a:rPr>
              <a:t>Report on External evaluation at the mid term of the project life</a:t>
            </a:r>
            <a:endParaRPr lang="en-US" sz="2800" dirty="0">
              <a:solidFill>
                <a:schemeClr val="bg2">
                  <a:lumMod val="25000"/>
                </a:schemeClr>
              </a:solidFill>
            </a:endParaRPr>
          </a:p>
        </p:txBody>
      </p:sp>
      <p:pic>
        <p:nvPicPr>
          <p:cNvPr id="4" name="Content Placeholder 3">
            <a:extLst>
              <a:ext uri="{FF2B5EF4-FFF2-40B4-BE49-F238E27FC236}">
                <a16:creationId xmlns:a16="http://schemas.microsoft.com/office/drawing/2014/main" id="{2AB378FC-7A2E-420A-93ED-008FF6EB2BE2}"/>
              </a:ext>
            </a:extLst>
          </p:cNvPr>
          <p:cNvPicPr>
            <a:picLocks noGrp="1" noChangeAspect="1"/>
          </p:cNvPicPr>
          <p:nvPr>
            <p:ph idx="1"/>
          </p:nvPr>
        </p:nvPicPr>
        <p:blipFill rotWithShape="1">
          <a:blip r:embed="rId4"/>
          <a:srcRect l="25736" t="23269" r="29560" b="16640"/>
          <a:stretch/>
        </p:blipFill>
        <p:spPr>
          <a:xfrm>
            <a:off x="407368" y="2132856"/>
            <a:ext cx="11377264" cy="3888431"/>
          </a:xfrm>
          <a:prstGeom prst="rect">
            <a:avLst/>
          </a:prstGeom>
        </p:spPr>
      </p:pic>
      <p:sp>
        <p:nvSpPr>
          <p:cNvPr id="8" name="Rectangle 7"/>
          <p:cNvSpPr/>
          <p:nvPr/>
        </p:nvSpPr>
        <p:spPr>
          <a:xfrm>
            <a:off x="1595406" y="6273226"/>
            <a:ext cx="8996674" cy="584775"/>
          </a:xfrm>
          <a:prstGeom prst="rect">
            <a:avLst/>
          </a:prstGeom>
        </p:spPr>
        <p:txBody>
          <a:bodyPr wrap="square">
            <a:spAutoFit/>
          </a:bodyPr>
          <a:lstStyle/>
          <a:p>
            <a:pPr algn="ctr"/>
            <a:r>
              <a:rPr lang="en-US" sz="1600" dirty="0">
                <a:solidFill>
                  <a:schemeClr val="bg1"/>
                </a:solidFill>
              </a:rPr>
              <a:t>Transport of Dangerous Goods - Modernization of Curricula and Development of Trainings for Professionals in the Western Balkans HEIs /DGTRANS</a:t>
            </a:r>
          </a:p>
        </p:txBody>
      </p:sp>
      <p:pic>
        <p:nvPicPr>
          <p:cNvPr id="5" name="Picture 4">
            <a:extLst>
              <a:ext uri="{FF2B5EF4-FFF2-40B4-BE49-F238E27FC236}">
                <a16:creationId xmlns:a16="http://schemas.microsoft.com/office/drawing/2014/main" id="{04574F53-A3DD-E452-338D-6D569023734A}"/>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07368" y="269274"/>
            <a:ext cx="1828800" cy="495546"/>
          </a:xfrm>
          <a:prstGeom prst="roundRect">
            <a:avLst>
              <a:gd name="adj" fmla="val 16667"/>
            </a:avLst>
          </a:prstGeom>
          <a:ln>
            <a:noFill/>
          </a:ln>
          <a:effectLst>
            <a:outerShdw blurRad="152400" dist="317500" dir="5400000" sx="90000" sy="-19000" rotWithShape="0">
              <a:prstClr val="black">
                <a:alpha val="15000"/>
              </a:prstClr>
            </a:outerShdw>
            <a:reflection blurRad="6350" stA="50000" endA="300" endPos="90000" dist="50800" dir="5400000" sy="-100000" algn="bl" rotWithShape="0"/>
          </a:effectLst>
          <a:scene3d>
            <a:camera prst="orthographicFront"/>
            <a:lightRig rig="contrasting" dir="t">
              <a:rot lat="0" lon="0" rev="4200000"/>
            </a:lightRig>
          </a:scene3d>
          <a:sp3d prstMaterial="plastic">
            <a:bevelT w="381000" h="114300" prst="relaxedInset"/>
            <a:contourClr>
              <a:srgbClr val="969696"/>
            </a:contourClr>
          </a:sp3d>
        </p:spPr>
      </p:pic>
      <p:pic>
        <p:nvPicPr>
          <p:cNvPr id="3" name="Picture 2">
            <a:extLst>
              <a:ext uri="{FF2B5EF4-FFF2-40B4-BE49-F238E27FC236}">
                <a16:creationId xmlns:a16="http://schemas.microsoft.com/office/drawing/2014/main" id="{8AF19DA6-34F4-E028-4FCA-57B7DBC7AD3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40416" y="247489"/>
            <a:ext cx="1828800" cy="539115"/>
          </a:xfrm>
          <a:prstGeom prst="rect">
            <a:avLst/>
          </a:prstGeom>
        </p:spPr>
      </p:pic>
    </p:spTree>
    <p:extLst>
      <p:ext uri="{BB962C8B-B14F-4D97-AF65-F5344CB8AC3E}">
        <p14:creationId xmlns:p14="http://schemas.microsoft.com/office/powerpoint/2010/main" val="481341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lowchart: Process 10"/>
          <p:cNvSpPr/>
          <p:nvPr/>
        </p:nvSpPr>
        <p:spPr>
          <a:xfrm>
            <a:off x="0" y="6273226"/>
            <a:ext cx="12192000" cy="584775"/>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551384" y="1342292"/>
            <a:ext cx="10945216" cy="696772"/>
          </a:xfrm>
        </p:spPr>
        <p:txBody>
          <a:bodyPr>
            <a:noAutofit/>
          </a:bodyPr>
          <a:lstStyle/>
          <a:p>
            <a:pPr algn="l"/>
            <a:r>
              <a:rPr lang="en-US" sz="2800" dirty="0">
                <a:solidFill>
                  <a:schemeClr val="bg2">
                    <a:lumMod val="25000"/>
                  </a:schemeClr>
                </a:solidFill>
                <a:hlinkClick r:id="rId3" action="ppaction://hlinkfile"/>
              </a:rPr>
              <a:t>Report on External evaluation at the mid term of the project life</a:t>
            </a:r>
            <a:endParaRPr lang="en-US" sz="2800" dirty="0">
              <a:solidFill>
                <a:schemeClr val="bg2">
                  <a:lumMod val="25000"/>
                </a:schemeClr>
              </a:solidFill>
            </a:endParaRPr>
          </a:p>
        </p:txBody>
      </p:sp>
      <p:sp>
        <p:nvSpPr>
          <p:cNvPr id="8" name="Rectangle 7"/>
          <p:cNvSpPr/>
          <p:nvPr/>
        </p:nvSpPr>
        <p:spPr>
          <a:xfrm>
            <a:off x="1595406" y="6273226"/>
            <a:ext cx="8996674" cy="584775"/>
          </a:xfrm>
          <a:prstGeom prst="rect">
            <a:avLst/>
          </a:prstGeom>
        </p:spPr>
        <p:txBody>
          <a:bodyPr wrap="square">
            <a:spAutoFit/>
          </a:bodyPr>
          <a:lstStyle/>
          <a:p>
            <a:pPr algn="ctr"/>
            <a:r>
              <a:rPr lang="en-US" sz="1600" dirty="0">
                <a:solidFill>
                  <a:schemeClr val="bg1"/>
                </a:solidFill>
              </a:rPr>
              <a:t>Transport of Dangerous Goods - Modernization of Curricula and Development of Trainings for Professionals in the Western Balkans HEIs /DGTRANS</a:t>
            </a:r>
          </a:p>
        </p:txBody>
      </p:sp>
      <p:pic>
        <p:nvPicPr>
          <p:cNvPr id="5" name="Picture 4">
            <a:extLst>
              <a:ext uri="{FF2B5EF4-FFF2-40B4-BE49-F238E27FC236}">
                <a16:creationId xmlns:a16="http://schemas.microsoft.com/office/drawing/2014/main" id="{04574F53-A3DD-E452-338D-6D569023734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7368" y="269274"/>
            <a:ext cx="1828800" cy="495546"/>
          </a:xfrm>
          <a:prstGeom prst="roundRect">
            <a:avLst>
              <a:gd name="adj" fmla="val 16667"/>
            </a:avLst>
          </a:prstGeom>
          <a:ln>
            <a:noFill/>
          </a:ln>
          <a:effectLst>
            <a:outerShdw blurRad="152400" dist="317500" dir="5400000" sx="90000" sy="-19000" rotWithShape="0">
              <a:prstClr val="black">
                <a:alpha val="15000"/>
              </a:prstClr>
            </a:outerShdw>
            <a:reflection blurRad="6350" stA="50000" endA="300" endPos="90000" dist="50800" dir="5400000" sy="-100000" algn="bl" rotWithShape="0"/>
          </a:effectLst>
          <a:scene3d>
            <a:camera prst="orthographicFront"/>
            <a:lightRig rig="contrasting" dir="t">
              <a:rot lat="0" lon="0" rev="4200000"/>
            </a:lightRig>
          </a:scene3d>
          <a:sp3d prstMaterial="plastic">
            <a:bevelT w="381000" h="114300" prst="relaxedInset"/>
            <a:contourClr>
              <a:srgbClr val="969696"/>
            </a:contourClr>
          </a:sp3d>
        </p:spPr>
      </p:pic>
      <p:pic>
        <p:nvPicPr>
          <p:cNvPr id="3" name="Picture 2">
            <a:extLst>
              <a:ext uri="{FF2B5EF4-FFF2-40B4-BE49-F238E27FC236}">
                <a16:creationId xmlns:a16="http://schemas.microsoft.com/office/drawing/2014/main" id="{8AF19DA6-34F4-E028-4FCA-57B7DBC7AD3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40416" y="247489"/>
            <a:ext cx="1828800" cy="539115"/>
          </a:xfrm>
          <a:prstGeom prst="rect">
            <a:avLst/>
          </a:prstGeom>
        </p:spPr>
      </p:pic>
      <p:sp>
        <p:nvSpPr>
          <p:cNvPr id="7" name="Content Placeholder 6">
            <a:extLst>
              <a:ext uri="{FF2B5EF4-FFF2-40B4-BE49-F238E27FC236}">
                <a16:creationId xmlns:a16="http://schemas.microsoft.com/office/drawing/2014/main" id="{2C44E4A0-211C-4D48-A0F3-875983687A9A}"/>
              </a:ext>
            </a:extLst>
          </p:cNvPr>
          <p:cNvSpPr>
            <a:spLocks noGrp="1"/>
          </p:cNvSpPr>
          <p:nvPr>
            <p:ph idx="1"/>
          </p:nvPr>
        </p:nvSpPr>
        <p:spPr>
          <a:xfrm>
            <a:off x="551384" y="1052737"/>
            <a:ext cx="11031016" cy="5073428"/>
          </a:xfrm>
        </p:spPr>
        <p:txBody>
          <a:bodyPr/>
          <a:lstStyle/>
          <a:p>
            <a:pPr marL="0" indent="0">
              <a:buNone/>
            </a:pPr>
            <a:endParaRPr lang="en-GB" dirty="0"/>
          </a:p>
        </p:txBody>
      </p:sp>
      <p:pic>
        <p:nvPicPr>
          <p:cNvPr id="9" name="Picture 8">
            <a:extLst>
              <a:ext uri="{FF2B5EF4-FFF2-40B4-BE49-F238E27FC236}">
                <a16:creationId xmlns:a16="http://schemas.microsoft.com/office/drawing/2014/main" id="{B7EAFFF6-40A8-45C0-9F58-C137EEBF5AE4}"/>
              </a:ext>
            </a:extLst>
          </p:cNvPr>
          <p:cNvPicPr>
            <a:picLocks noChangeAspect="1"/>
          </p:cNvPicPr>
          <p:nvPr/>
        </p:nvPicPr>
        <p:blipFill rotWithShape="1">
          <a:blip r:embed="rId6"/>
          <a:srcRect l="25194" t="25850" r="29328" b="35300"/>
          <a:stretch/>
        </p:blipFill>
        <p:spPr>
          <a:xfrm>
            <a:off x="407368" y="2305197"/>
            <a:ext cx="10585176" cy="3500066"/>
          </a:xfrm>
          <a:prstGeom prst="rect">
            <a:avLst/>
          </a:prstGeom>
        </p:spPr>
      </p:pic>
    </p:spTree>
    <p:extLst>
      <p:ext uri="{BB962C8B-B14F-4D97-AF65-F5344CB8AC3E}">
        <p14:creationId xmlns:p14="http://schemas.microsoft.com/office/powerpoint/2010/main" val="22866353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lowchart: Process 10"/>
          <p:cNvSpPr/>
          <p:nvPr/>
        </p:nvSpPr>
        <p:spPr>
          <a:xfrm>
            <a:off x="0" y="6273226"/>
            <a:ext cx="12192000" cy="584775"/>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551384" y="1342292"/>
            <a:ext cx="10945216" cy="696772"/>
          </a:xfrm>
        </p:spPr>
        <p:txBody>
          <a:bodyPr>
            <a:noAutofit/>
          </a:bodyPr>
          <a:lstStyle/>
          <a:p>
            <a:pPr algn="l"/>
            <a:r>
              <a:rPr lang="en-US" sz="2800" dirty="0">
                <a:solidFill>
                  <a:schemeClr val="bg2">
                    <a:lumMod val="25000"/>
                  </a:schemeClr>
                </a:solidFill>
                <a:hlinkClick r:id="rId3" action="ppaction://hlinkfile"/>
              </a:rPr>
              <a:t>Report on External evaluation at the mid term of the project life</a:t>
            </a:r>
            <a:endParaRPr lang="en-US" sz="2800" dirty="0">
              <a:solidFill>
                <a:schemeClr val="bg2">
                  <a:lumMod val="25000"/>
                </a:schemeClr>
              </a:solidFill>
            </a:endParaRPr>
          </a:p>
        </p:txBody>
      </p:sp>
      <p:sp>
        <p:nvSpPr>
          <p:cNvPr id="8" name="Rectangle 7"/>
          <p:cNvSpPr/>
          <p:nvPr/>
        </p:nvSpPr>
        <p:spPr>
          <a:xfrm>
            <a:off x="1595406" y="6273226"/>
            <a:ext cx="8996674" cy="584775"/>
          </a:xfrm>
          <a:prstGeom prst="rect">
            <a:avLst/>
          </a:prstGeom>
        </p:spPr>
        <p:txBody>
          <a:bodyPr wrap="square">
            <a:spAutoFit/>
          </a:bodyPr>
          <a:lstStyle/>
          <a:p>
            <a:pPr algn="ctr"/>
            <a:r>
              <a:rPr lang="en-US" sz="1600" dirty="0">
                <a:solidFill>
                  <a:schemeClr val="bg1"/>
                </a:solidFill>
              </a:rPr>
              <a:t>Transport of Dangerous Goods - Modernization of Curricula and Development of Trainings for Professionals in the Western Balkans HEIs /DGTRANS</a:t>
            </a:r>
          </a:p>
        </p:txBody>
      </p:sp>
      <p:pic>
        <p:nvPicPr>
          <p:cNvPr id="5" name="Picture 4">
            <a:extLst>
              <a:ext uri="{FF2B5EF4-FFF2-40B4-BE49-F238E27FC236}">
                <a16:creationId xmlns:a16="http://schemas.microsoft.com/office/drawing/2014/main" id="{04574F53-A3DD-E452-338D-6D569023734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7368" y="269274"/>
            <a:ext cx="1828800" cy="495546"/>
          </a:xfrm>
          <a:prstGeom prst="roundRect">
            <a:avLst>
              <a:gd name="adj" fmla="val 16667"/>
            </a:avLst>
          </a:prstGeom>
          <a:ln>
            <a:noFill/>
          </a:ln>
          <a:effectLst>
            <a:outerShdw blurRad="152400" dist="317500" dir="5400000" sx="90000" sy="-19000" rotWithShape="0">
              <a:prstClr val="black">
                <a:alpha val="15000"/>
              </a:prstClr>
            </a:outerShdw>
            <a:reflection blurRad="6350" stA="50000" endA="300" endPos="90000" dist="50800" dir="5400000" sy="-100000" algn="bl" rotWithShape="0"/>
          </a:effectLst>
          <a:scene3d>
            <a:camera prst="orthographicFront"/>
            <a:lightRig rig="contrasting" dir="t">
              <a:rot lat="0" lon="0" rev="4200000"/>
            </a:lightRig>
          </a:scene3d>
          <a:sp3d prstMaterial="plastic">
            <a:bevelT w="381000" h="114300" prst="relaxedInset"/>
            <a:contourClr>
              <a:srgbClr val="969696"/>
            </a:contourClr>
          </a:sp3d>
        </p:spPr>
      </p:pic>
      <p:pic>
        <p:nvPicPr>
          <p:cNvPr id="3" name="Picture 2">
            <a:extLst>
              <a:ext uri="{FF2B5EF4-FFF2-40B4-BE49-F238E27FC236}">
                <a16:creationId xmlns:a16="http://schemas.microsoft.com/office/drawing/2014/main" id="{8AF19DA6-34F4-E028-4FCA-57B7DBC7AD3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40416" y="247489"/>
            <a:ext cx="1828800" cy="539115"/>
          </a:xfrm>
          <a:prstGeom prst="rect">
            <a:avLst/>
          </a:prstGeom>
        </p:spPr>
      </p:pic>
      <p:sp>
        <p:nvSpPr>
          <p:cNvPr id="7" name="Content Placeholder 6">
            <a:extLst>
              <a:ext uri="{FF2B5EF4-FFF2-40B4-BE49-F238E27FC236}">
                <a16:creationId xmlns:a16="http://schemas.microsoft.com/office/drawing/2014/main" id="{2CFC989F-2B25-4463-972A-220A0A587A23}"/>
              </a:ext>
            </a:extLst>
          </p:cNvPr>
          <p:cNvSpPr>
            <a:spLocks noGrp="1"/>
          </p:cNvSpPr>
          <p:nvPr>
            <p:ph idx="1"/>
          </p:nvPr>
        </p:nvSpPr>
        <p:spPr>
          <a:xfrm>
            <a:off x="609600" y="1052737"/>
            <a:ext cx="10972800" cy="5073428"/>
          </a:xfrm>
        </p:spPr>
        <p:txBody>
          <a:bodyPr/>
          <a:lstStyle/>
          <a:p>
            <a:pPr marL="0" indent="0">
              <a:buNone/>
            </a:pPr>
            <a:endParaRPr lang="en-GB" dirty="0"/>
          </a:p>
        </p:txBody>
      </p:sp>
      <p:pic>
        <p:nvPicPr>
          <p:cNvPr id="9" name="Picture 8">
            <a:extLst>
              <a:ext uri="{FF2B5EF4-FFF2-40B4-BE49-F238E27FC236}">
                <a16:creationId xmlns:a16="http://schemas.microsoft.com/office/drawing/2014/main" id="{F66A922A-AF02-4353-BC45-AD32DC1C20D0}"/>
              </a:ext>
            </a:extLst>
          </p:cNvPr>
          <p:cNvPicPr>
            <a:picLocks noChangeAspect="1"/>
          </p:cNvPicPr>
          <p:nvPr/>
        </p:nvPicPr>
        <p:blipFill rotWithShape="1">
          <a:blip r:embed="rId6"/>
          <a:srcRect l="24603" t="44750" r="29919" b="23333"/>
          <a:stretch/>
        </p:blipFill>
        <p:spPr>
          <a:xfrm>
            <a:off x="551384" y="2326982"/>
            <a:ext cx="10945216" cy="3188726"/>
          </a:xfrm>
          <a:prstGeom prst="rect">
            <a:avLst/>
          </a:prstGeom>
        </p:spPr>
      </p:pic>
    </p:spTree>
    <p:extLst>
      <p:ext uri="{BB962C8B-B14F-4D97-AF65-F5344CB8AC3E}">
        <p14:creationId xmlns:p14="http://schemas.microsoft.com/office/powerpoint/2010/main" val="41228843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lowchart: Process 10"/>
          <p:cNvSpPr/>
          <p:nvPr/>
        </p:nvSpPr>
        <p:spPr>
          <a:xfrm>
            <a:off x="0" y="6273226"/>
            <a:ext cx="12192000" cy="584775"/>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551384" y="1342292"/>
            <a:ext cx="10945216" cy="696772"/>
          </a:xfrm>
        </p:spPr>
        <p:txBody>
          <a:bodyPr>
            <a:noAutofit/>
          </a:bodyPr>
          <a:lstStyle/>
          <a:p>
            <a:pPr algn="l"/>
            <a:r>
              <a:rPr lang="en-US" sz="2800" dirty="0">
                <a:solidFill>
                  <a:schemeClr val="bg2">
                    <a:lumMod val="25000"/>
                  </a:schemeClr>
                </a:solidFill>
                <a:hlinkClick r:id="rId3" action="ppaction://hlinkfile"/>
              </a:rPr>
              <a:t>Report on External evaluation at the mid term of the project life</a:t>
            </a:r>
            <a:endParaRPr lang="en-US" sz="2800" dirty="0">
              <a:solidFill>
                <a:schemeClr val="bg2">
                  <a:lumMod val="25000"/>
                </a:schemeClr>
              </a:solidFill>
            </a:endParaRPr>
          </a:p>
        </p:txBody>
      </p:sp>
      <p:sp>
        <p:nvSpPr>
          <p:cNvPr id="8" name="Rectangle 7"/>
          <p:cNvSpPr/>
          <p:nvPr/>
        </p:nvSpPr>
        <p:spPr>
          <a:xfrm>
            <a:off x="1595406" y="6273226"/>
            <a:ext cx="8996674" cy="584775"/>
          </a:xfrm>
          <a:prstGeom prst="rect">
            <a:avLst/>
          </a:prstGeom>
        </p:spPr>
        <p:txBody>
          <a:bodyPr wrap="square">
            <a:spAutoFit/>
          </a:bodyPr>
          <a:lstStyle/>
          <a:p>
            <a:pPr algn="ctr"/>
            <a:r>
              <a:rPr lang="en-US" sz="1600" dirty="0">
                <a:solidFill>
                  <a:schemeClr val="bg1"/>
                </a:solidFill>
              </a:rPr>
              <a:t>Transport of Dangerous Goods - Modernization of Curricula and Development of Trainings for Professionals in the Western Balkans HEIs /DGTRANS</a:t>
            </a:r>
          </a:p>
        </p:txBody>
      </p:sp>
      <p:pic>
        <p:nvPicPr>
          <p:cNvPr id="5" name="Picture 4">
            <a:extLst>
              <a:ext uri="{FF2B5EF4-FFF2-40B4-BE49-F238E27FC236}">
                <a16:creationId xmlns:a16="http://schemas.microsoft.com/office/drawing/2014/main" id="{04574F53-A3DD-E452-338D-6D569023734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7368" y="269274"/>
            <a:ext cx="1828800" cy="495546"/>
          </a:xfrm>
          <a:prstGeom prst="roundRect">
            <a:avLst>
              <a:gd name="adj" fmla="val 16667"/>
            </a:avLst>
          </a:prstGeom>
          <a:ln>
            <a:noFill/>
          </a:ln>
          <a:effectLst>
            <a:outerShdw blurRad="152400" dist="317500" dir="5400000" sx="90000" sy="-19000" rotWithShape="0">
              <a:prstClr val="black">
                <a:alpha val="15000"/>
              </a:prstClr>
            </a:outerShdw>
            <a:reflection blurRad="6350" stA="50000" endA="300" endPos="90000" dist="50800" dir="5400000" sy="-100000" algn="bl" rotWithShape="0"/>
          </a:effectLst>
          <a:scene3d>
            <a:camera prst="orthographicFront"/>
            <a:lightRig rig="contrasting" dir="t">
              <a:rot lat="0" lon="0" rev="4200000"/>
            </a:lightRig>
          </a:scene3d>
          <a:sp3d prstMaterial="plastic">
            <a:bevelT w="381000" h="114300" prst="relaxedInset"/>
            <a:contourClr>
              <a:srgbClr val="969696"/>
            </a:contourClr>
          </a:sp3d>
        </p:spPr>
      </p:pic>
      <p:pic>
        <p:nvPicPr>
          <p:cNvPr id="3" name="Picture 2">
            <a:extLst>
              <a:ext uri="{FF2B5EF4-FFF2-40B4-BE49-F238E27FC236}">
                <a16:creationId xmlns:a16="http://schemas.microsoft.com/office/drawing/2014/main" id="{8AF19DA6-34F4-E028-4FCA-57B7DBC7AD3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40416" y="247489"/>
            <a:ext cx="1828800" cy="539115"/>
          </a:xfrm>
          <a:prstGeom prst="rect">
            <a:avLst/>
          </a:prstGeom>
        </p:spPr>
      </p:pic>
      <p:sp>
        <p:nvSpPr>
          <p:cNvPr id="7" name="Content Placeholder 6">
            <a:extLst>
              <a:ext uri="{FF2B5EF4-FFF2-40B4-BE49-F238E27FC236}">
                <a16:creationId xmlns:a16="http://schemas.microsoft.com/office/drawing/2014/main" id="{B43CA653-B8D6-44C6-B831-27B56F4C67F8}"/>
              </a:ext>
            </a:extLst>
          </p:cNvPr>
          <p:cNvSpPr>
            <a:spLocks noGrp="1"/>
          </p:cNvSpPr>
          <p:nvPr>
            <p:ph idx="1"/>
          </p:nvPr>
        </p:nvSpPr>
        <p:spPr>
          <a:xfrm>
            <a:off x="551384" y="1124745"/>
            <a:ext cx="11031016" cy="5001420"/>
          </a:xfrm>
        </p:spPr>
        <p:txBody>
          <a:bodyPr/>
          <a:lstStyle/>
          <a:p>
            <a:pPr marL="0" indent="0">
              <a:buNone/>
            </a:pPr>
            <a:endParaRPr lang="en-GB" dirty="0"/>
          </a:p>
        </p:txBody>
      </p:sp>
      <p:pic>
        <p:nvPicPr>
          <p:cNvPr id="9" name="Picture 8">
            <a:extLst>
              <a:ext uri="{FF2B5EF4-FFF2-40B4-BE49-F238E27FC236}">
                <a16:creationId xmlns:a16="http://schemas.microsoft.com/office/drawing/2014/main" id="{1B31A9FD-766E-489C-8CA4-2000571C8CBF}"/>
              </a:ext>
            </a:extLst>
          </p:cNvPr>
          <p:cNvPicPr>
            <a:picLocks noChangeAspect="1"/>
          </p:cNvPicPr>
          <p:nvPr/>
        </p:nvPicPr>
        <p:blipFill rotWithShape="1">
          <a:blip r:embed="rId6"/>
          <a:srcRect l="26208" t="29733" r="29919" b="8527"/>
          <a:stretch/>
        </p:blipFill>
        <p:spPr>
          <a:xfrm>
            <a:off x="263352" y="2039064"/>
            <a:ext cx="11233248" cy="4234162"/>
          </a:xfrm>
          <a:prstGeom prst="rect">
            <a:avLst/>
          </a:prstGeom>
        </p:spPr>
      </p:pic>
    </p:spTree>
    <p:extLst>
      <p:ext uri="{BB962C8B-B14F-4D97-AF65-F5344CB8AC3E}">
        <p14:creationId xmlns:p14="http://schemas.microsoft.com/office/powerpoint/2010/main" val="11796092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lowchart: Process 10"/>
          <p:cNvSpPr/>
          <p:nvPr/>
        </p:nvSpPr>
        <p:spPr>
          <a:xfrm>
            <a:off x="0" y="6273226"/>
            <a:ext cx="12192000" cy="584775"/>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551384" y="1342292"/>
            <a:ext cx="10945216" cy="696772"/>
          </a:xfrm>
        </p:spPr>
        <p:txBody>
          <a:bodyPr>
            <a:noAutofit/>
          </a:bodyPr>
          <a:lstStyle/>
          <a:p>
            <a:pPr algn="l"/>
            <a:r>
              <a:rPr lang="en-US" sz="2800" dirty="0">
                <a:solidFill>
                  <a:schemeClr val="bg2">
                    <a:lumMod val="25000"/>
                  </a:schemeClr>
                </a:solidFill>
                <a:hlinkClick r:id="rId3" action="ppaction://hlinkfile"/>
              </a:rPr>
              <a:t>Report on External evaluation at the mid term of the project life</a:t>
            </a:r>
            <a:endParaRPr lang="en-US" sz="2800" dirty="0">
              <a:solidFill>
                <a:schemeClr val="bg2">
                  <a:lumMod val="25000"/>
                </a:schemeClr>
              </a:solidFill>
            </a:endParaRPr>
          </a:p>
        </p:txBody>
      </p:sp>
      <p:sp>
        <p:nvSpPr>
          <p:cNvPr id="8" name="Rectangle 7"/>
          <p:cNvSpPr/>
          <p:nvPr/>
        </p:nvSpPr>
        <p:spPr>
          <a:xfrm>
            <a:off x="1595406" y="6273226"/>
            <a:ext cx="8996674" cy="584775"/>
          </a:xfrm>
          <a:prstGeom prst="rect">
            <a:avLst/>
          </a:prstGeom>
        </p:spPr>
        <p:txBody>
          <a:bodyPr wrap="square">
            <a:spAutoFit/>
          </a:bodyPr>
          <a:lstStyle/>
          <a:p>
            <a:pPr algn="ctr"/>
            <a:r>
              <a:rPr lang="en-US" sz="1600" dirty="0">
                <a:solidFill>
                  <a:schemeClr val="bg1"/>
                </a:solidFill>
              </a:rPr>
              <a:t>Transport of Dangerous Goods - Modernization of Curricula and Development of Trainings for Professionals in the Western Balkans HEIs /DGTRANS</a:t>
            </a:r>
          </a:p>
        </p:txBody>
      </p:sp>
      <p:pic>
        <p:nvPicPr>
          <p:cNvPr id="5" name="Picture 4">
            <a:extLst>
              <a:ext uri="{FF2B5EF4-FFF2-40B4-BE49-F238E27FC236}">
                <a16:creationId xmlns:a16="http://schemas.microsoft.com/office/drawing/2014/main" id="{04574F53-A3DD-E452-338D-6D569023734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7368" y="269274"/>
            <a:ext cx="1828800" cy="495546"/>
          </a:xfrm>
          <a:prstGeom prst="roundRect">
            <a:avLst>
              <a:gd name="adj" fmla="val 16667"/>
            </a:avLst>
          </a:prstGeom>
          <a:ln>
            <a:noFill/>
          </a:ln>
          <a:effectLst>
            <a:outerShdw blurRad="152400" dist="317500" dir="5400000" sx="90000" sy="-19000" rotWithShape="0">
              <a:prstClr val="black">
                <a:alpha val="15000"/>
              </a:prstClr>
            </a:outerShdw>
            <a:reflection blurRad="6350" stA="50000" endA="300" endPos="90000" dist="50800" dir="5400000" sy="-100000" algn="bl" rotWithShape="0"/>
          </a:effectLst>
          <a:scene3d>
            <a:camera prst="orthographicFront"/>
            <a:lightRig rig="contrasting" dir="t">
              <a:rot lat="0" lon="0" rev="4200000"/>
            </a:lightRig>
          </a:scene3d>
          <a:sp3d prstMaterial="plastic">
            <a:bevelT w="381000" h="114300" prst="relaxedInset"/>
            <a:contourClr>
              <a:srgbClr val="969696"/>
            </a:contourClr>
          </a:sp3d>
        </p:spPr>
      </p:pic>
      <p:pic>
        <p:nvPicPr>
          <p:cNvPr id="3" name="Picture 2">
            <a:extLst>
              <a:ext uri="{FF2B5EF4-FFF2-40B4-BE49-F238E27FC236}">
                <a16:creationId xmlns:a16="http://schemas.microsoft.com/office/drawing/2014/main" id="{8AF19DA6-34F4-E028-4FCA-57B7DBC7AD3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40416" y="247489"/>
            <a:ext cx="1828800" cy="539115"/>
          </a:xfrm>
          <a:prstGeom prst="rect">
            <a:avLst/>
          </a:prstGeom>
        </p:spPr>
      </p:pic>
      <p:pic>
        <p:nvPicPr>
          <p:cNvPr id="9" name="Content Placeholder 8">
            <a:extLst>
              <a:ext uri="{FF2B5EF4-FFF2-40B4-BE49-F238E27FC236}">
                <a16:creationId xmlns:a16="http://schemas.microsoft.com/office/drawing/2014/main" id="{9B251047-7CEB-4516-B184-D0B760869ADB}"/>
              </a:ext>
            </a:extLst>
          </p:cNvPr>
          <p:cNvPicPr>
            <a:picLocks noGrp="1" noChangeAspect="1"/>
          </p:cNvPicPr>
          <p:nvPr>
            <p:ph idx="1"/>
          </p:nvPr>
        </p:nvPicPr>
        <p:blipFill rotWithShape="1">
          <a:blip r:embed="rId6"/>
          <a:srcRect l="24862" t="21908" r="29943" b="24040"/>
          <a:stretch/>
        </p:blipFill>
        <p:spPr>
          <a:xfrm>
            <a:off x="839415" y="2132856"/>
            <a:ext cx="10657185" cy="4140370"/>
          </a:xfrm>
          <a:prstGeom prst="rect">
            <a:avLst/>
          </a:prstGeom>
        </p:spPr>
      </p:pic>
    </p:spTree>
    <p:extLst>
      <p:ext uri="{BB962C8B-B14F-4D97-AF65-F5344CB8AC3E}">
        <p14:creationId xmlns:p14="http://schemas.microsoft.com/office/powerpoint/2010/main" val="2844969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lowchart: Process 10"/>
          <p:cNvSpPr/>
          <p:nvPr/>
        </p:nvSpPr>
        <p:spPr>
          <a:xfrm>
            <a:off x="0" y="6273226"/>
            <a:ext cx="12192000" cy="584775"/>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8"/>
          <p:cNvSpPr>
            <a:spLocks noGrp="1"/>
          </p:cNvSpPr>
          <p:nvPr>
            <p:ph idx="1"/>
          </p:nvPr>
        </p:nvSpPr>
        <p:spPr>
          <a:xfrm>
            <a:off x="2783633" y="2641859"/>
            <a:ext cx="6264696" cy="584776"/>
          </a:xfrm>
        </p:spPr>
        <p:txBody>
          <a:bodyPr>
            <a:noAutofit/>
          </a:bodyPr>
          <a:lstStyle/>
          <a:p>
            <a:pPr marL="0" marR="0" indent="0" algn="just">
              <a:lnSpc>
                <a:spcPct val="110000"/>
              </a:lnSpc>
              <a:spcBef>
                <a:spcPts val="1200"/>
              </a:spcBef>
              <a:spcAft>
                <a:spcPts val="600"/>
              </a:spcAft>
              <a:buNone/>
            </a:pPr>
            <a:r>
              <a:rPr lang="en-US" sz="4000" b="1" dirty="0">
                <a:solidFill>
                  <a:schemeClr val="bg2">
                    <a:lumMod val="25000"/>
                  </a:schemeClr>
                </a:solidFill>
              </a:rPr>
              <a:t>Thank you for your attention</a:t>
            </a:r>
            <a:endParaRPr lang="en-GB" sz="4000" dirty="0">
              <a:solidFill>
                <a:schemeClr val="bg2">
                  <a:lumMod val="25000"/>
                </a:schemeClr>
              </a:solidFill>
            </a:endParaRPr>
          </a:p>
          <a:p>
            <a:pPr marL="0" marR="0" indent="0" algn="just">
              <a:lnSpc>
                <a:spcPct val="110000"/>
              </a:lnSpc>
              <a:spcBef>
                <a:spcPts val="1200"/>
              </a:spcBef>
              <a:spcAft>
                <a:spcPts val="600"/>
              </a:spcAft>
              <a:buNone/>
            </a:pPr>
            <a:endParaRPr lang="en-US" sz="2400" b="1" dirty="0">
              <a:solidFill>
                <a:schemeClr val="bg2">
                  <a:lumMod val="25000"/>
                </a:schemeClr>
              </a:solidFill>
            </a:endParaRPr>
          </a:p>
          <a:p>
            <a:pPr marL="0" indent="0" algn="just">
              <a:lnSpc>
                <a:spcPct val="110000"/>
              </a:lnSpc>
              <a:spcBef>
                <a:spcPts val="1200"/>
              </a:spcBef>
              <a:buNone/>
            </a:pPr>
            <a:endParaRPr lang="en-US" sz="2000" b="1" dirty="0">
              <a:solidFill>
                <a:schemeClr val="bg2">
                  <a:lumMod val="25000"/>
                </a:schemeClr>
              </a:solidFill>
              <a:effectLst>
                <a:outerShdw blurRad="38100" dist="38100" dir="2700000" algn="tl">
                  <a:srgbClr val="000000">
                    <a:alpha val="43137"/>
                  </a:srgbClr>
                </a:outerShdw>
              </a:effectLst>
            </a:endParaRPr>
          </a:p>
        </p:txBody>
      </p:sp>
      <p:sp>
        <p:nvSpPr>
          <p:cNvPr id="8" name="Rectangle 7"/>
          <p:cNvSpPr/>
          <p:nvPr/>
        </p:nvSpPr>
        <p:spPr>
          <a:xfrm>
            <a:off x="1595406" y="6273226"/>
            <a:ext cx="8996674" cy="584775"/>
          </a:xfrm>
          <a:prstGeom prst="rect">
            <a:avLst/>
          </a:prstGeom>
        </p:spPr>
        <p:txBody>
          <a:bodyPr wrap="square">
            <a:spAutoFit/>
          </a:bodyPr>
          <a:lstStyle/>
          <a:p>
            <a:pPr algn="ctr"/>
            <a:r>
              <a:rPr lang="en-US" sz="1600" dirty="0">
                <a:solidFill>
                  <a:schemeClr val="bg1"/>
                </a:solidFill>
              </a:rPr>
              <a:t>Transport of Dangerous Goods - Modernization of Curricula and Development of Trainings for Professionals in the Western Balkans HEIs /DGTRANS</a:t>
            </a:r>
          </a:p>
        </p:txBody>
      </p:sp>
      <p:pic>
        <p:nvPicPr>
          <p:cNvPr id="5" name="Picture 4">
            <a:extLst>
              <a:ext uri="{FF2B5EF4-FFF2-40B4-BE49-F238E27FC236}">
                <a16:creationId xmlns:a16="http://schemas.microsoft.com/office/drawing/2014/main" id="{04574F53-A3DD-E452-338D-6D569023734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07368" y="269274"/>
            <a:ext cx="1828800" cy="495546"/>
          </a:xfrm>
          <a:prstGeom prst="roundRect">
            <a:avLst>
              <a:gd name="adj" fmla="val 16667"/>
            </a:avLst>
          </a:prstGeom>
          <a:ln>
            <a:noFill/>
          </a:ln>
          <a:effectLst>
            <a:outerShdw blurRad="152400" dist="317500" dir="5400000" sx="90000" sy="-19000" rotWithShape="0">
              <a:prstClr val="black">
                <a:alpha val="15000"/>
              </a:prstClr>
            </a:outerShdw>
            <a:reflection blurRad="6350" stA="50000" endA="300" endPos="90000" dist="50800" dir="5400000" sy="-100000" algn="bl" rotWithShape="0"/>
          </a:effectLst>
          <a:scene3d>
            <a:camera prst="orthographicFront"/>
            <a:lightRig rig="contrasting" dir="t">
              <a:rot lat="0" lon="0" rev="4200000"/>
            </a:lightRig>
          </a:scene3d>
          <a:sp3d prstMaterial="plastic">
            <a:bevelT w="381000" h="114300" prst="relaxedInset"/>
            <a:contourClr>
              <a:srgbClr val="969696"/>
            </a:contourClr>
          </a:sp3d>
        </p:spPr>
      </p:pic>
      <p:pic>
        <p:nvPicPr>
          <p:cNvPr id="3" name="Picture 2">
            <a:extLst>
              <a:ext uri="{FF2B5EF4-FFF2-40B4-BE49-F238E27FC236}">
                <a16:creationId xmlns:a16="http://schemas.microsoft.com/office/drawing/2014/main" id="{8AF19DA6-34F4-E028-4FCA-57B7DBC7AD3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40416" y="247489"/>
            <a:ext cx="1828800" cy="539115"/>
          </a:xfrm>
          <a:prstGeom prst="rect">
            <a:avLst/>
          </a:prstGeom>
        </p:spPr>
      </p:pic>
    </p:spTree>
    <p:extLst>
      <p:ext uri="{BB962C8B-B14F-4D97-AF65-F5344CB8AC3E}">
        <p14:creationId xmlns:p14="http://schemas.microsoft.com/office/powerpoint/2010/main" val="3753410836"/>
      </p:ext>
    </p:extLst>
  </p:cSld>
  <p:clrMapOvr>
    <a:masterClrMapping/>
  </p:clrMapOvr>
</p:sld>
</file>

<file path=ppt/theme/theme1.xml><?xml version="1.0" encoding="utf-8"?>
<a:theme xmlns:a="http://schemas.openxmlformats.org/drawingml/2006/main" name="Office Them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1087</TotalTime>
  <Words>319</Words>
  <Application>Microsoft Office PowerPoint</Application>
  <PresentationFormat>Widescreen</PresentationFormat>
  <Paragraphs>32</Paragraphs>
  <Slides>7</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PowerPoint Presentation</vt:lpstr>
      <vt:lpstr>Report on External evaluation at the mid term of the project life</vt:lpstr>
      <vt:lpstr>Report on External evaluation at the mid term of the project life</vt:lpstr>
      <vt:lpstr>Report on External evaluation at the mid term of the project life</vt:lpstr>
      <vt:lpstr>Report on External evaluation at the mid term of the project life</vt:lpstr>
      <vt:lpstr>Report on External evaluation at the mid term of the project life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Milan</dc:creator>
  <cp:lastModifiedBy>Aleksandra Petrovic</cp:lastModifiedBy>
  <cp:revision>53</cp:revision>
  <dcterms:created xsi:type="dcterms:W3CDTF">2006-08-16T00:00:00Z</dcterms:created>
  <dcterms:modified xsi:type="dcterms:W3CDTF">2024-07-05T11:21:38Z</dcterms:modified>
</cp:coreProperties>
</file>