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65" r:id="rId3"/>
    <p:sldId id="274" r:id="rId4"/>
    <p:sldId id="275" r:id="rId5"/>
    <p:sldId id="276" r:id="rId6"/>
    <p:sldId id="277" r:id="rId7"/>
    <p:sldId id="27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3023" autoAdjust="0"/>
  </p:normalViewPr>
  <p:slideViewPr>
    <p:cSldViewPr>
      <p:cViewPr varScale="1">
        <p:scale>
          <a:sx n="116" d="100"/>
          <a:sy n="116" d="100"/>
        </p:scale>
        <p:origin x="-354" y="-114"/>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049FE8-1A39-4F73-8791-C2D8B64BD269}" type="datetimeFigureOut">
              <a:rPr lang="en-US" smtClean="0"/>
              <a:pPr/>
              <a:t>7/11/2024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A46BEE-5574-412B-B498-3788E435FB52}" type="slidenum">
              <a:rPr lang="en-US" smtClean="0"/>
              <a:pPr/>
              <a:t>‹#›</a:t>
            </a:fld>
            <a:endParaRPr lang="en-US"/>
          </a:p>
        </p:txBody>
      </p:sp>
    </p:spTree>
    <p:extLst>
      <p:ext uri="{BB962C8B-B14F-4D97-AF65-F5344CB8AC3E}">
        <p14:creationId xmlns:p14="http://schemas.microsoft.com/office/powerpoint/2010/main" xmlns="" val="390402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A46BEE-5574-412B-B498-3788E435FB52}" type="slidenum">
              <a:rPr lang="en-US" smtClean="0"/>
              <a:pPr/>
              <a:t>1</a:t>
            </a:fld>
            <a:endParaRPr lang="en-US"/>
          </a:p>
        </p:txBody>
      </p:sp>
    </p:spTree>
    <p:extLst>
      <p:ext uri="{BB962C8B-B14F-4D97-AF65-F5344CB8AC3E}">
        <p14:creationId xmlns:p14="http://schemas.microsoft.com/office/powerpoint/2010/main" xmlns="" val="1141982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2</a:t>
            </a:fld>
            <a:endParaRPr lang="en-US"/>
          </a:p>
        </p:txBody>
      </p:sp>
    </p:spTree>
    <p:extLst>
      <p:ext uri="{BB962C8B-B14F-4D97-AF65-F5344CB8AC3E}">
        <p14:creationId xmlns:p14="http://schemas.microsoft.com/office/powerpoint/2010/main" xmlns="" val="1895102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3</a:t>
            </a:fld>
            <a:endParaRPr lang="en-US"/>
          </a:p>
        </p:txBody>
      </p:sp>
    </p:spTree>
    <p:extLst>
      <p:ext uri="{BB962C8B-B14F-4D97-AF65-F5344CB8AC3E}">
        <p14:creationId xmlns:p14="http://schemas.microsoft.com/office/powerpoint/2010/main" xmlns="" val="1895102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4</a:t>
            </a:fld>
            <a:endParaRPr lang="en-US"/>
          </a:p>
        </p:txBody>
      </p:sp>
    </p:spTree>
    <p:extLst>
      <p:ext uri="{BB962C8B-B14F-4D97-AF65-F5344CB8AC3E}">
        <p14:creationId xmlns:p14="http://schemas.microsoft.com/office/powerpoint/2010/main" xmlns="" val="1895102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5</a:t>
            </a:fld>
            <a:endParaRPr lang="en-US"/>
          </a:p>
        </p:txBody>
      </p:sp>
    </p:spTree>
    <p:extLst>
      <p:ext uri="{BB962C8B-B14F-4D97-AF65-F5344CB8AC3E}">
        <p14:creationId xmlns:p14="http://schemas.microsoft.com/office/powerpoint/2010/main" xmlns="" val="1895102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6</a:t>
            </a:fld>
            <a:endParaRPr lang="en-US"/>
          </a:p>
        </p:txBody>
      </p:sp>
    </p:spTree>
    <p:extLst>
      <p:ext uri="{BB962C8B-B14F-4D97-AF65-F5344CB8AC3E}">
        <p14:creationId xmlns:p14="http://schemas.microsoft.com/office/powerpoint/2010/main" xmlns="" val="1895102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7</a:t>
            </a:fld>
            <a:endParaRPr lang="en-US"/>
          </a:p>
        </p:txBody>
      </p:sp>
    </p:spTree>
    <p:extLst>
      <p:ext uri="{BB962C8B-B14F-4D97-AF65-F5344CB8AC3E}">
        <p14:creationId xmlns:p14="http://schemas.microsoft.com/office/powerpoint/2010/main" xmlns="" val="1463542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7/11/2024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emf"/><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emf"/><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emf"/><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emf"/><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1487488" y="4956762"/>
            <a:ext cx="9361040" cy="632478"/>
          </a:xfrm>
          <a:prstGeom prst="rect">
            <a:avLst/>
          </a:prstGeom>
          <a:solidFill>
            <a:srgbClr val="FFFFFF"/>
          </a:solidFill>
          <a:ln w="9525">
            <a:solidFill>
              <a:srgbClr val="2E74B5"/>
            </a:solidFill>
            <a:prstDash val="dash"/>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bs-Latn-BA" sz="1100" dirty="0"/>
              <a:t>This project has been funded with support from the European Commission. This publication reflects the views only of the author, and the Commission cannot be held responsible for any use which may be made of the information contained therein</a:t>
            </a:r>
            <a:r>
              <a:rPr lang="en-US" sz="1100" dirty="0"/>
              <a:t>.</a:t>
            </a:r>
          </a:p>
        </p:txBody>
      </p:sp>
      <p:sp>
        <p:nvSpPr>
          <p:cNvPr id="7" name="Subtitle 2"/>
          <p:cNvSpPr>
            <a:spLocks noGrp="1"/>
          </p:cNvSpPr>
          <p:nvPr>
            <p:ph type="subTitle" idx="1"/>
          </p:nvPr>
        </p:nvSpPr>
        <p:spPr>
          <a:xfrm>
            <a:off x="2135560" y="1844824"/>
            <a:ext cx="7676256" cy="1411360"/>
          </a:xfrm>
        </p:spPr>
        <p:txBody>
          <a:bodyPr>
            <a:noAutofit/>
          </a:bodyPr>
          <a:lstStyle/>
          <a:p>
            <a:r>
              <a:rPr lang="sl-SI" sz="4000" b="1" dirty="0" smtClean="0">
                <a:solidFill>
                  <a:schemeClr val="tx1"/>
                </a:solidFill>
              </a:rPr>
              <a:t>Quality of realized deliverables in the second project year</a:t>
            </a:r>
            <a:endParaRPr lang="bs-Latn-BA" sz="4000" b="1" dirty="0">
              <a:solidFill>
                <a:schemeClr val="tx1"/>
              </a:solidFill>
              <a:effectLst>
                <a:outerShdw blurRad="38100" dist="38100" dir="2700000" algn="tl">
                  <a:srgbClr val="000000">
                    <a:alpha val="43137"/>
                  </a:srgbClr>
                </a:outerShdw>
              </a:effectLst>
              <a:latin typeface="Calibri Light" pitchFamily="34" charset="0"/>
              <a:cs typeface="Calibri Light" pitchFamily="34" charset="0"/>
            </a:endParaRPr>
          </a:p>
        </p:txBody>
      </p:sp>
      <p:sp>
        <p:nvSpPr>
          <p:cNvPr id="8" name="Title 1"/>
          <p:cNvSpPr txBox="1">
            <a:spLocks/>
          </p:cNvSpPr>
          <p:nvPr/>
        </p:nvSpPr>
        <p:spPr>
          <a:xfrm>
            <a:off x="2075329" y="2448047"/>
            <a:ext cx="7772400" cy="15524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200" dirty="0">
              <a:solidFill>
                <a:srgbClr val="0070C0"/>
              </a:solidFill>
              <a:latin typeface="Calibri Light" pitchFamily="34" charset="0"/>
              <a:cs typeface="Calibri Light" pitchFamily="34" charset="0"/>
            </a:endParaRPr>
          </a:p>
          <a:p>
            <a:endParaRPr lang="en-GB" sz="3200" dirty="0">
              <a:solidFill>
                <a:srgbClr val="0070C0"/>
              </a:solidFill>
              <a:latin typeface="Calibri Light" pitchFamily="34" charset="0"/>
              <a:cs typeface="Calibri Light" pitchFamily="34" charset="0"/>
            </a:endParaRPr>
          </a:p>
          <a:p>
            <a:endParaRPr lang="en-GB" sz="3200" dirty="0">
              <a:solidFill>
                <a:srgbClr val="0070C0"/>
              </a:solidFill>
              <a:latin typeface="Calibri Light" pitchFamily="34" charset="0"/>
              <a:cs typeface="Calibri Light" pitchFamily="34" charset="0"/>
            </a:endParaRPr>
          </a:p>
          <a:p>
            <a:r>
              <a:rPr lang="en-GB" sz="2400" b="1" dirty="0" smtClean="0"/>
              <a:t>Milan </a:t>
            </a:r>
            <a:r>
              <a:rPr lang="en-GB" sz="2400" b="1" dirty="0" err="1" smtClean="0"/>
              <a:t>Gocic</a:t>
            </a:r>
            <a:r>
              <a:rPr lang="en-GB" sz="2400" b="1" dirty="0" smtClean="0"/>
              <a:t>, </a:t>
            </a:r>
            <a:r>
              <a:rPr lang="en-GB" sz="2400" b="1" dirty="0" err="1" smtClean="0"/>
              <a:t>Miomir</a:t>
            </a:r>
            <a:r>
              <a:rPr lang="en-GB" sz="2400" b="1" dirty="0" smtClean="0"/>
              <a:t> </a:t>
            </a:r>
            <a:r>
              <a:rPr lang="en-GB" sz="2400" b="1" dirty="0" err="1" smtClean="0"/>
              <a:t>Raos</a:t>
            </a:r>
            <a:r>
              <a:rPr lang="en-GB" sz="2400" b="1" dirty="0" smtClean="0"/>
              <a:t> </a:t>
            </a:r>
            <a:endParaRPr lang="en-GB" sz="2400" b="1" dirty="0" smtClean="0"/>
          </a:p>
          <a:p>
            <a:r>
              <a:rPr lang="sr-Latn-BA" sz="2400" b="1" dirty="0" smtClean="0">
                <a:latin typeface="Calibri" panose="020F0502020204030204" pitchFamily="34" charset="0"/>
                <a:cs typeface="Calibri" panose="020F0502020204030204" pitchFamily="34" charset="0"/>
              </a:rPr>
              <a:t>University </a:t>
            </a:r>
            <a:r>
              <a:rPr lang="en-GB" sz="2400" b="1" dirty="0">
                <a:latin typeface="Calibri" panose="020F0502020204030204" pitchFamily="34" charset="0"/>
                <a:cs typeface="Calibri" panose="020F0502020204030204" pitchFamily="34" charset="0"/>
              </a:rPr>
              <a:t>of </a:t>
            </a:r>
            <a:r>
              <a:rPr lang="en-GB" sz="2400" b="1" dirty="0" smtClean="0">
                <a:latin typeface="Calibri" panose="020F0502020204030204" pitchFamily="34" charset="0"/>
                <a:cs typeface="Calibri" panose="020F0502020204030204" pitchFamily="34" charset="0"/>
              </a:rPr>
              <a:t>Nis</a:t>
            </a:r>
            <a:endParaRPr lang="bs-Latn-BA" sz="2400" b="1" dirty="0">
              <a:latin typeface="Calibri" panose="020F0502020204030204" pitchFamily="34" charset="0"/>
              <a:cs typeface="Calibri" panose="020F0502020204030204" pitchFamily="34" charset="0"/>
            </a:endParaRPr>
          </a:p>
        </p:txBody>
      </p:sp>
      <p:sp>
        <p:nvSpPr>
          <p:cNvPr id="9" name="Title 1"/>
          <p:cNvSpPr txBox="1">
            <a:spLocks/>
          </p:cNvSpPr>
          <p:nvPr/>
        </p:nvSpPr>
        <p:spPr>
          <a:xfrm>
            <a:off x="2075329" y="4100522"/>
            <a:ext cx="7772400" cy="68580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2400" dirty="0">
              <a:solidFill>
                <a:srgbClr val="0070C0"/>
              </a:solidFill>
              <a:latin typeface="Calibri Light" pitchFamily="34" charset="0"/>
              <a:cs typeface="Calibri Light" pitchFamily="34" charset="0"/>
            </a:endParaRPr>
          </a:p>
          <a:p>
            <a:endParaRPr lang="en-GB" sz="2400" dirty="0">
              <a:solidFill>
                <a:srgbClr val="0070C0"/>
              </a:solidFill>
              <a:latin typeface="Calibri Light" pitchFamily="34" charset="0"/>
              <a:cs typeface="Calibri Light" pitchFamily="34" charset="0"/>
            </a:endParaRPr>
          </a:p>
          <a:p>
            <a:r>
              <a:rPr lang="en-GB" sz="2900" b="1" dirty="0">
                <a:latin typeface="Calibri" panose="020F0502020204030204" pitchFamily="34" charset="0"/>
                <a:cs typeface="Calibri" panose="020F0502020204030204" pitchFamily="34" charset="0"/>
              </a:rPr>
              <a:t>Third </a:t>
            </a:r>
            <a:r>
              <a:rPr lang="sr-Latn-BA" sz="2900" b="1" dirty="0">
                <a:latin typeface="Calibri" panose="020F0502020204030204" pitchFamily="34" charset="0"/>
                <a:cs typeface="Calibri" panose="020F0502020204030204" pitchFamily="34" charset="0"/>
              </a:rPr>
              <a:t>QAC meeting/ </a:t>
            </a:r>
            <a:r>
              <a:rPr lang="en-GB" sz="2900" b="1" dirty="0">
                <a:latin typeface="Calibri" panose="020F0502020204030204" pitchFamily="34" charset="0"/>
                <a:cs typeface="Calibri" panose="020F0502020204030204" pitchFamily="34" charset="0"/>
              </a:rPr>
              <a:t>12</a:t>
            </a:r>
            <a:r>
              <a:rPr lang="sr-Latn-BA" sz="2900" b="1" dirty="0">
                <a:latin typeface="Calibri" panose="020F0502020204030204" pitchFamily="34" charset="0"/>
                <a:cs typeface="Calibri" panose="020F0502020204030204" pitchFamily="34" charset="0"/>
              </a:rPr>
              <a:t> June 202</a:t>
            </a:r>
            <a:r>
              <a:rPr lang="en-GB" sz="2900" b="1" dirty="0">
                <a:latin typeface="Calibri" panose="020F0502020204030204" pitchFamily="34" charset="0"/>
                <a:cs typeface="Calibri" panose="020F0502020204030204" pitchFamily="34" charset="0"/>
              </a:rPr>
              <a:t>4</a:t>
            </a:r>
            <a:r>
              <a:rPr lang="sr-Latn-BA" sz="2900" b="1" dirty="0">
                <a:latin typeface="Calibri" panose="020F0502020204030204" pitchFamily="34" charset="0"/>
                <a:cs typeface="Calibri" panose="020F0502020204030204" pitchFamily="34" charset="0"/>
              </a:rPr>
              <a:t>, </a:t>
            </a:r>
            <a:r>
              <a:rPr lang="en-GB" sz="2900" b="1" dirty="0">
                <a:latin typeface="Calibri" panose="020F0502020204030204" pitchFamily="34" charset="0"/>
                <a:cs typeface="Calibri" panose="020F0502020204030204" pitchFamily="34" charset="0"/>
              </a:rPr>
              <a:t>AUB, </a:t>
            </a:r>
            <a:r>
              <a:rPr lang="en-GB" sz="2900" b="1" dirty="0" err="1">
                <a:latin typeface="Calibri" panose="020F0502020204030204" pitchFamily="34" charset="0"/>
                <a:cs typeface="Calibri" panose="020F0502020204030204" pitchFamily="34" charset="0"/>
              </a:rPr>
              <a:t>Budva</a:t>
            </a:r>
            <a:r>
              <a:rPr lang="sr-Latn-BA" sz="2900" b="1" dirty="0">
                <a:latin typeface="Calibri" panose="020F0502020204030204" pitchFamily="34" charset="0"/>
                <a:cs typeface="Calibri" panose="020F0502020204030204" pitchFamily="34" charset="0"/>
              </a:rPr>
              <a:t>, </a:t>
            </a:r>
            <a:r>
              <a:rPr lang="en-GB" sz="2900" b="1" dirty="0">
                <a:latin typeface="Calibri" panose="020F0502020204030204" pitchFamily="34" charset="0"/>
                <a:cs typeface="Calibri" panose="020F0502020204030204" pitchFamily="34" charset="0"/>
              </a:rPr>
              <a:t>Montenegro</a:t>
            </a:r>
            <a:endParaRPr lang="bs-Latn-BA" sz="2900" b="1" dirty="0">
              <a:latin typeface="Calibri" panose="020F0502020204030204" pitchFamily="34" charset="0"/>
              <a:cs typeface="Calibri" panose="020F0502020204030204" pitchFamily="34" charset="0"/>
            </a:endParaRPr>
          </a:p>
        </p:txBody>
      </p:sp>
      <p:sp>
        <p:nvSpPr>
          <p:cNvPr id="10" name="Rectangle 9"/>
          <p:cNvSpPr/>
          <p:nvPr/>
        </p:nvSpPr>
        <p:spPr>
          <a:xfrm>
            <a:off x="551384" y="5704552"/>
            <a:ext cx="11305256" cy="1077218"/>
          </a:xfrm>
          <a:prstGeom prst="rect">
            <a:avLst/>
          </a:prstGeom>
        </p:spPr>
        <p:txBody>
          <a:bodyPr wrap="square">
            <a:spAutoFit/>
          </a:bodyPr>
          <a:lstStyle/>
          <a:p>
            <a:pPr algn="ctr"/>
            <a:r>
              <a:rPr lang="en-US" sz="1600" b="1" dirty="0">
                <a:solidFill>
                  <a:srgbClr val="002060"/>
                </a:solidFill>
              </a:rPr>
              <a:t>Transport of Dangerous Goods - Modernization of Curricula and Development of Trainings for Professionals in the Western Balkans HEIs /DGTRANS </a:t>
            </a:r>
          </a:p>
          <a:p>
            <a:pPr algn="ctr"/>
            <a:r>
              <a:rPr lang="en-US" sz="1600" dirty="0">
                <a:solidFill>
                  <a:srgbClr val="0070C0"/>
                </a:solidFill>
              </a:rPr>
              <a:t>Program: ERASMUS-EDU-2022-CBHE-STRAND-2  </a:t>
            </a:r>
          </a:p>
          <a:p>
            <a:pPr algn="ctr"/>
            <a:r>
              <a:rPr lang="en-US" altLang="en-US" sz="1600" dirty="0">
                <a:solidFill>
                  <a:srgbClr val="0070C0"/>
                </a:solidFill>
              </a:rPr>
              <a:t>Project number: </a:t>
            </a:r>
            <a:r>
              <a:rPr lang="en-GB" sz="1600" dirty="0">
                <a:solidFill>
                  <a:srgbClr val="0070C0"/>
                </a:solidFill>
              </a:rPr>
              <a:t>101082187</a:t>
            </a:r>
            <a:endParaRPr lang="en-US" altLang="en-US" sz="1600" dirty="0">
              <a:solidFill>
                <a:srgbClr val="0070C0"/>
              </a:solidFill>
            </a:endParaRPr>
          </a:p>
        </p:txBody>
      </p:sp>
      <p:pic>
        <p:nvPicPr>
          <p:cNvPr id="2" name="Picture 1">
            <a:extLst>
              <a:ext uri="{FF2B5EF4-FFF2-40B4-BE49-F238E27FC236}">
                <a16:creationId xmlns:a16="http://schemas.microsoft.com/office/drawing/2014/main" xmlns="" id="{7DC0DA7B-A19F-0D6C-92A6-4EAAA5BB66A6}"/>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7408" y="548680"/>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98757F5-9C05-05F0-1A11-92913E425EFD}"/>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696400" y="575785"/>
            <a:ext cx="1828800" cy="5391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GB" sz="2400" dirty="0" smtClean="0"/>
              <a:t>Deliverables – Second year</a:t>
            </a:r>
            <a:endParaRPr lang="en-GB" sz="2400" dirty="0"/>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xmlns="" id="{04574F53-A3DD-E452-338D-6D569023734A}"/>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AF19DA6-34F4-E028-4FCA-57B7DBC7AD34}"/>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40416" y="247489"/>
            <a:ext cx="1828800" cy="539115"/>
          </a:xfrm>
          <a:prstGeom prst="rect">
            <a:avLst/>
          </a:prstGeom>
        </p:spPr>
      </p:pic>
      <p:pic>
        <p:nvPicPr>
          <p:cNvPr id="1026" name="Picture 2" descr="C:\Users\brani\OneDrive\Pictures\pr1.PNG"/>
          <p:cNvPicPr>
            <a:picLocks noChangeAspect="1" noChangeArrowheads="1"/>
          </p:cNvPicPr>
          <p:nvPr/>
        </p:nvPicPr>
        <p:blipFill>
          <a:blip r:embed="rId5" cstate="print"/>
          <a:srcRect/>
          <a:stretch>
            <a:fillRect/>
          </a:stretch>
        </p:blipFill>
        <p:spPr bwMode="auto">
          <a:xfrm>
            <a:off x="0" y="2564904"/>
            <a:ext cx="12000656" cy="1466850"/>
          </a:xfrm>
          <a:prstGeom prst="rect">
            <a:avLst/>
          </a:prstGeom>
          <a:noFill/>
        </p:spPr>
      </p:pic>
    </p:spTree>
    <p:extLst>
      <p:ext uri="{BB962C8B-B14F-4D97-AF65-F5344CB8AC3E}">
        <p14:creationId xmlns:p14="http://schemas.microsoft.com/office/powerpoint/2010/main" xmlns="" val="48134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052736"/>
            <a:ext cx="10945216" cy="696772"/>
          </a:xfrm>
        </p:spPr>
        <p:txBody>
          <a:bodyPr>
            <a:noAutofit/>
          </a:bodyPr>
          <a:lstStyle/>
          <a:p>
            <a:pPr algn="l"/>
            <a:r>
              <a:rPr lang="en-GB" sz="2400" dirty="0" smtClean="0"/>
              <a:t>D3.2 – </a:t>
            </a:r>
            <a:r>
              <a:rPr lang="en-US" sz="2400" dirty="0" smtClean="0"/>
              <a:t>TDG laboratories </a:t>
            </a:r>
            <a:r>
              <a:rPr lang="en-US" sz="2400" dirty="0" smtClean="0"/>
              <a:t>established</a:t>
            </a:r>
            <a:r>
              <a:rPr lang="en-GB" sz="2400" dirty="0" smtClean="0"/>
              <a:t> </a:t>
            </a:r>
            <a:endParaRPr lang="en-GB" sz="2400" dirty="0"/>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xmlns="" id="{04574F53-A3DD-E452-338D-6D569023734A}"/>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AF19DA6-34F4-E028-4FCA-57B7DBC7AD34}"/>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40416" y="247489"/>
            <a:ext cx="1828800" cy="539115"/>
          </a:xfrm>
          <a:prstGeom prst="rect">
            <a:avLst/>
          </a:prstGeom>
        </p:spPr>
      </p:pic>
      <p:pic>
        <p:nvPicPr>
          <p:cNvPr id="2050" name="Picture 2" descr="C:\Users\brani\OneDrive\Pictures\p5.PNG"/>
          <p:cNvPicPr>
            <a:picLocks noChangeAspect="1" noChangeArrowheads="1"/>
          </p:cNvPicPr>
          <p:nvPr/>
        </p:nvPicPr>
        <p:blipFill>
          <a:blip r:embed="rId5" cstate="print"/>
          <a:srcRect/>
          <a:stretch>
            <a:fillRect/>
          </a:stretch>
        </p:blipFill>
        <p:spPr bwMode="auto">
          <a:xfrm>
            <a:off x="4439816" y="3933056"/>
            <a:ext cx="3657600" cy="1805224"/>
          </a:xfrm>
          <a:prstGeom prst="rect">
            <a:avLst/>
          </a:prstGeom>
          <a:noFill/>
        </p:spPr>
      </p:pic>
      <p:pic>
        <p:nvPicPr>
          <p:cNvPr id="2051" name="Picture 3" descr="C:\Users\brani\OneDrive\Pictures\p1.PNG"/>
          <p:cNvPicPr>
            <a:picLocks noChangeAspect="1" noChangeArrowheads="1"/>
          </p:cNvPicPr>
          <p:nvPr/>
        </p:nvPicPr>
        <p:blipFill>
          <a:blip r:embed="rId6" cstate="print"/>
          <a:srcRect/>
          <a:stretch>
            <a:fillRect/>
          </a:stretch>
        </p:blipFill>
        <p:spPr bwMode="auto">
          <a:xfrm>
            <a:off x="335360" y="1772816"/>
            <a:ext cx="3657600" cy="1825505"/>
          </a:xfrm>
          <a:prstGeom prst="rect">
            <a:avLst/>
          </a:prstGeom>
          <a:noFill/>
        </p:spPr>
      </p:pic>
      <p:pic>
        <p:nvPicPr>
          <p:cNvPr id="2052" name="Picture 4" descr="C:\Users\brani\OneDrive\Pictures\p2.PNG"/>
          <p:cNvPicPr>
            <a:picLocks noChangeAspect="1" noChangeArrowheads="1"/>
          </p:cNvPicPr>
          <p:nvPr/>
        </p:nvPicPr>
        <p:blipFill>
          <a:blip r:embed="rId7" cstate="print"/>
          <a:srcRect/>
          <a:stretch>
            <a:fillRect/>
          </a:stretch>
        </p:blipFill>
        <p:spPr bwMode="auto">
          <a:xfrm>
            <a:off x="4295800" y="1772816"/>
            <a:ext cx="3657600" cy="1831884"/>
          </a:xfrm>
          <a:prstGeom prst="rect">
            <a:avLst/>
          </a:prstGeom>
          <a:noFill/>
        </p:spPr>
      </p:pic>
      <p:pic>
        <p:nvPicPr>
          <p:cNvPr id="2053" name="Picture 5" descr="C:\Users\brani\OneDrive\Pictures\p3.PNG"/>
          <p:cNvPicPr>
            <a:picLocks noChangeAspect="1" noChangeArrowheads="1"/>
          </p:cNvPicPr>
          <p:nvPr/>
        </p:nvPicPr>
        <p:blipFill>
          <a:blip r:embed="rId8" cstate="print"/>
          <a:srcRect/>
          <a:stretch>
            <a:fillRect/>
          </a:stretch>
        </p:blipFill>
        <p:spPr bwMode="auto">
          <a:xfrm>
            <a:off x="8040216" y="1772816"/>
            <a:ext cx="3657600" cy="1777766"/>
          </a:xfrm>
          <a:prstGeom prst="rect">
            <a:avLst/>
          </a:prstGeom>
          <a:noFill/>
        </p:spPr>
      </p:pic>
      <p:pic>
        <p:nvPicPr>
          <p:cNvPr id="2054" name="Picture 6" descr="C:\Users\brani\OneDrive\Pictures\p4.PNG"/>
          <p:cNvPicPr>
            <a:picLocks noChangeAspect="1" noChangeArrowheads="1"/>
          </p:cNvPicPr>
          <p:nvPr/>
        </p:nvPicPr>
        <p:blipFill>
          <a:blip r:embed="rId9" cstate="print"/>
          <a:srcRect/>
          <a:stretch>
            <a:fillRect/>
          </a:stretch>
        </p:blipFill>
        <p:spPr bwMode="auto">
          <a:xfrm>
            <a:off x="263352" y="3789040"/>
            <a:ext cx="3657600" cy="2420858"/>
          </a:xfrm>
          <a:prstGeom prst="rect">
            <a:avLst/>
          </a:prstGeom>
          <a:noFill/>
        </p:spPr>
      </p:pic>
    </p:spTree>
    <p:extLst>
      <p:ext uri="{BB962C8B-B14F-4D97-AF65-F5344CB8AC3E}">
        <p14:creationId xmlns:p14="http://schemas.microsoft.com/office/powerpoint/2010/main" xmlns="" val="48134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052736"/>
            <a:ext cx="10945216" cy="696772"/>
          </a:xfrm>
        </p:spPr>
        <p:txBody>
          <a:bodyPr>
            <a:noAutofit/>
          </a:bodyPr>
          <a:lstStyle/>
          <a:p>
            <a:pPr algn="l"/>
            <a:r>
              <a:rPr lang="en-GB" sz="2400" dirty="0" smtClean="0"/>
              <a:t>D3.3 – </a:t>
            </a:r>
            <a:r>
              <a:rPr lang="en-US" sz="2400" dirty="0" smtClean="0"/>
              <a:t>Catalogue of courses created</a:t>
            </a:r>
            <a:endParaRPr lang="en-GB" sz="2400" dirty="0"/>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xmlns="" id="{04574F53-A3DD-E452-338D-6D569023734A}"/>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AF19DA6-34F4-E028-4FCA-57B7DBC7AD34}"/>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40416" y="247489"/>
            <a:ext cx="1828800" cy="539115"/>
          </a:xfrm>
          <a:prstGeom prst="rect">
            <a:avLst/>
          </a:prstGeom>
        </p:spPr>
      </p:pic>
      <p:pic>
        <p:nvPicPr>
          <p:cNvPr id="2050" name="Picture 2" descr="C:\Users\brani\OneDrive\Pictures\p5.PNG"/>
          <p:cNvPicPr>
            <a:picLocks noChangeAspect="1" noChangeArrowheads="1"/>
          </p:cNvPicPr>
          <p:nvPr/>
        </p:nvPicPr>
        <p:blipFill>
          <a:blip r:embed="rId5" cstate="print"/>
          <a:srcRect/>
          <a:stretch>
            <a:fillRect/>
          </a:stretch>
        </p:blipFill>
        <p:spPr bwMode="auto">
          <a:xfrm>
            <a:off x="4439816" y="3933056"/>
            <a:ext cx="3657600" cy="1805224"/>
          </a:xfrm>
          <a:prstGeom prst="rect">
            <a:avLst/>
          </a:prstGeom>
          <a:noFill/>
        </p:spPr>
      </p:pic>
      <p:pic>
        <p:nvPicPr>
          <p:cNvPr id="2051" name="Picture 3" descr="C:\Users\brani\OneDrive\Pictures\p1.PNG"/>
          <p:cNvPicPr>
            <a:picLocks noChangeAspect="1" noChangeArrowheads="1"/>
          </p:cNvPicPr>
          <p:nvPr/>
        </p:nvPicPr>
        <p:blipFill>
          <a:blip r:embed="rId6" cstate="print"/>
          <a:srcRect/>
          <a:stretch>
            <a:fillRect/>
          </a:stretch>
        </p:blipFill>
        <p:spPr bwMode="auto">
          <a:xfrm>
            <a:off x="335360" y="1772816"/>
            <a:ext cx="3657600" cy="1825505"/>
          </a:xfrm>
          <a:prstGeom prst="rect">
            <a:avLst/>
          </a:prstGeom>
          <a:noFill/>
        </p:spPr>
      </p:pic>
      <p:pic>
        <p:nvPicPr>
          <p:cNvPr id="2052" name="Picture 4" descr="C:\Users\brani\OneDrive\Pictures\p2.PNG"/>
          <p:cNvPicPr>
            <a:picLocks noChangeAspect="1" noChangeArrowheads="1"/>
          </p:cNvPicPr>
          <p:nvPr/>
        </p:nvPicPr>
        <p:blipFill>
          <a:blip r:embed="rId7" cstate="print"/>
          <a:srcRect/>
          <a:stretch>
            <a:fillRect/>
          </a:stretch>
        </p:blipFill>
        <p:spPr bwMode="auto">
          <a:xfrm>
            <a:off x="4295800" y="1772816"/>
            <a:ext cx="3657600" cy="1831884"/>
          </a:xfrm>
          <a:prstGeom prst="rect">
            <a:avLst/>
          </a:prstGeom>
          <a:noFill/>
        </p:spPr>
      </p:pic>
      <p:pic>
        <p:nvPicPr>
          <p:cNvPr id="2053" name="Picture 5" descr="C:\Users\brani\OneDrive\Pictures\p3.PNG"/>
          <p:cNvPicPr>
            <a:picLocks noChangeAspect="1" noChangeArrowheads="1"/>
          </p:cNvPicPr>
          <p:nvPr/>
        </p:nvPicPr>
        <p:blipFill>
          <a:blip r:embed="rId8" cstate="print"/>
          <a:srcRect/>
          <a:stretch>
            <a:fillRect/>
          </a:stretch>
        </p:blipFill>
        <p:spPr bwMode="auto">
          <a:xfrm>
            <a:off x="8040216" y="1772816"/>
            <a:ext cx="3657600" cy="1777766"/>
          </a:xfrm>
          <a:prstGeom prst="rect">
            <a:avLst/>
          </a:prstGeom>
          <a:noFill/>
        </p:spPr>
      </p:pic>
      <p:pic>
        <p:nvPicPr>
          <p:cNvPr id="2054" name="Picture 6" descr="C:\Users\brani\OneDrive\Pictures\p4.PNG"/>
          <p:cNvPicPr>
            <a:picLocks noChangeAspect="1" noChangeArrowheads="1"/>
          </p:cNvPicPr>
          <p:nvPr/>
        </p:nvPicPr>
        <p:blipFill>
          <a:blip r:embed="rId9" cstate="print"/>
          <a:srcRect/>
          <a:stretch>
            <a:fillRect/>
          </a:stretch>
        </p:blipFill>
        <p:spPr bwMode="auto">
          <a:xfrm>
            <a:off x="263352" y="3789040"/>
            <a:ext cx="3657600" cy="2420858"/>
          </a:xfrm>
          <a:prstGeom prst="rect">
            <a:avLst/>
          </a:prstGeom>
          <a:noFill/>
        </p:spPr>
      </p:pic>
    </p:spTree>
    <p:extLst>
      <p:ext uri="{BB962C8B-B14F-4D97-AF65-F5344CB8AC3E}">
        <p14:creationId xmlns:p14="http://schemas.microsoft.com/office/powerpoint/2010/main" xmlns="" val="48134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052736"/>
            <a:ext cx="10945216" cy="696772"/>
          </a:xfrm>
        </p:spPr>
        <p:txBody>
          <a:bodyPr>
            <a:noAutofit/>
          </a:bodyPr>
          <a:lstStyle/>
          <a:p>
            <a:pPr algn="l"/>
            <a:r>
              <a:rPr lang="en-GB" sz="2400" dirty="0" smtClean="0"/>
              <a:t>D4.3 – </a:t>
            </a:r>
            <a:r>
              <a:rPr lang="en-US" sz="2400" dirty="0" smtClean="0"/>
              <a:t>Training materials created</a:t>
            </a:r>
            <a:endParaRPr lang="en-GB" sz="2400" dirty="0"/>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xmlns="" id="{04574F53-A3DD-E452-338D-6D569023734A}"/>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AF19DA6-34F4-E028-4FCA-57B7DBC7AD34}"/>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40416" y="247489"/>
            <a:ext cx="1828800" cy="539115"/>
          </a:xfrm>
          <a:prstGeom prst="rect">
            <a:avLst/>
          </a:prstGeom>
        </p:spPr>
      </p:pic>
      <p:pic>
        <p:nvPicPr>
          <p:cNvPr id="2050" name="Picture 2" descr="C:\Users\brani\OneDrive\Pictures\p5.PNG"/>
          <p:cNvPicPr>
            <a:picLocks noChangeAspect="1" noChangeArrowheads="1"/>
          </p:cNvPicPr>
          <p:nvPr/>
        </p:nvPicPr>
        <p:blipFill>
          <a:blip r:embed="rId5" cstate="print"/>
          <a:srcRect/>
          <a:stretch>
            <a:fillRect/>
          </a:stretch>
        </p:blipFill>
        <p:spPr bwMode="auto">
          <a:xfrm>
            <a:off x="4439816" y="3933056"/>
            <a:ext cx="3657600" cy="1805224"/>
          </a:xfrm>
          <a:prstGeom prst="rect">
            <a:avLst/>
          </a:prstGeom>
          <a:noFill/>
        </p:spPr>
      </p:pic>
      <p:pic>
        <p:nvPicPr>
          <p:cNvPr id="2051" name="Picture 3" descr="C:\Users\brani\OneDrive\Pictures\p1.PNG"/>
          <p:cNvPicPr>
            <a:picLocks noChangeAspect="1" noChangeArrowheads="1"/>
          </p:cNvPicPr>
          <p:nvPr/>
        </p:nvPicPr>
        <p:blipFill>
          <a:blip r:embed="rId6" cstate="print"/>
          <a:srcRect/>
          <a:stretch>
            <a:fillRect/>
          </a:stretch>
        </p:blipFill>
        <p:spPr bwMode="auto">
          <a:xfrm>
            <a:off x="335360" y="1772816"/>
            <a:ext cx="3657600" cy="1825505"/>
          </a:xfrm>
          <a:prstGeom prst="rect">
            <a:avLst/>
          </a:prstGeom>
          <a:noFill/>
        </p:spPr>
      </p:pic>
      <p:pic>
        <p:nvPicPr>
          <p:cNvPr id="2052" name="Picture 4" descr="C:\Users\brani\OneDrive\Pictures\p2.PNG"/>
          <p:cNvPicPr>
            <a:picLocks noChangeAspect="1" noChangeArrowheads="1"/>
          </p:cNvPicPr>
          <p:nvPr/>
        </p:nvPicPr>
        <p:blipFill>
          <a:blip r:embed="rId7" cstate="print"/>
          <a:srcRect/>
          <a:stretch>
            <a:fillRect/>
          </a:stretch>
        </p:blipFill>
        <p:spPr bwMode="auto">
          <a:xfrm>
            <a:off x="4295800" y="1772816"/>
            <a:ext cx="3657600" cy="1831884"/>
          </a:xfrm>
          <a:prstGeom prst="rect">
            <a:avLst/>
          </a:prstGeom>
          <a:noFill/>
        </p:spPr>
      </p:pic>
      <p:pic>
        <p:nvPicPr>
          <p:cNvPr id="2053" name="Picture 5" descr="C:\Users\brani\OneDrive\Pictures\p3.PNG"/>
          <p:cNvPicPr>
            <a:picLocks noChangeAspect="1" noChangeArrowheads="1"/>
          </p:cNvPicPr>
          <p:nvPr/>
        </p:nvPicPr>
        <p:blipFill>
          <a:blip r:embed="rId8" cstate="print"/>
          <a:srcRect/>
          <a:stretch>
            <a:fillRect/>
          </a:stretch>
        </p:blipFill>
        <p:spPr bwMode="auto">
          <a:xfrm>
            <a:off x="8040216" y="1772816"/>
            <a:ext cx="3657600" cy="1777766"/>
          </a:xfrm>
          <a:prstGeom prst="rect">
            <a:avLst/>
          </a:prstGeom>
          <a:noFill/>
        </p:spPr>
      </p:pic>
      <p:pic>
        <p:nvPicPr>
          <p:cNvPr id="2054" name="Picture 6" descr="C:\Users\brani\OneDrive\Pictures\p4.PNG"/>
          <p:cNvPicPr>
            <a:picLocks noChangeAspect="1" noChangeArrowheads="1"/>
          </p:cNvPicPr>
          <p:nvPr/>
        </p:nvPicPr>
        <p:blipFill>
          <a:blip r:embed="rId9" cstate="print"/>
          <a:srcRect/>
          <a:stretch>
            <a:fillRect/>
          </a:stretch>
        </p:blipFill>
        <p:spPr bwMode="auto">
          <a:xfrm>
            <a:off x="263352" y="3789040"/>
            <a:ext cx="3657600" cy="2420858"/>
          </a:xfrm>
          <a:prstGeom prst="rect">
            <a:avLst/>
          </a:prstGeom>
          <a:noFill/>
        </p:spPr>
      </p:pic>
    </p:spTree>
    <p:extLst>
      <p:ext uri="{BB962C8B-B14F-4D97-AF65-F5344CB8AC3E}">
        <p14:creationId xmlns:p14="http://schemas.microsoft.com/office/powerpoint/2010/main" xmlns="" val="4813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052736"/>
            <a:ext cx="10945216" cy="696772"/>
          </a:xfrm>
        </p:spPr>
        <p:txBody>
          <a:bodyPr>
            <a:noAutofit/>
          </a:bodyPr>
          <a:lstStyle/>
          <a:p>
            <a:pPr algn="l"/>
            <a:r>
              <a:rPr lang="en-GB" sz="2400" dirty="0" smtClean="0"/>
              <a:t>D6.2 – </a:t>
            </a:r>
            <a:r>
              <a:rPr lang="en-US" sz="2400" smtClean="0"/>
              <a:t>Report on the Inter-project coaching meeting</a:t>
            </a:r>
            <a:endParaRPr lang="en-GB" sz="2400" dirty="0"/>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xmlns="" id="{04574F53-A3DD-E452-338D-6D569023734A}"/>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AF19DA6-34F4-E028-4FCA-57B7DBC7AD34}"/>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40416" y="247489"/>
            <a:ext cx="1828800" cy="539115"/>
          </a:xfrm>
          <a:prstGeom prst="rect">
            <a:avLst/>
          </a:prstGeom>
        </p:spPr>
      </p:pic>
      <p:pic>
        <p:nvPicPr>
          <p:cNvPr id="2050" name="Picture 2" descr="C:\Users\brani\OneDrive\Pictures\p5.PNG"/>
          <p:cNvPicPr>
            <a:picLocks noChangeAspect="1" noChangeArrowheads="1"/>
          </p:cNvPicPr>
          <p:nvPr/>
        </p:nvPicPr>
        <p:blipFill>
          <a:blip r:embed="rId5" cstate="print"/>
          <a:srcRect/>
          <a:stretch>
            <a:fillRect/>
          </a:stretch>
        </p:blipFill>
        <p:spPr bwMode="auto">
          <a:xfrm>
            <a:off x="4439816" y="3933056"/>
            <a:ext cx="3657600" cy="1805224"/>
          </a:xfrm>
          <a:prstGeom prst="rect">
            <a:avLst/>
          </a:prstGeom>
          <a:noFill/>
        </p:spPr>
      </p:pic>
      <p:pic>
        <p:nvPicPr>
          <p:cNvPr id="2051" name="Picture 3" descr="C:\Users\brani\OneDrive\Pictures\p1.PNG"/>
          <p:cNvPicPr>
            <a:picLocks noChangeAspect="1" noChangeArrowheads="1"/>
          </p:cNvPicPr>
          <p:nvPr/>
        </p:nvPicPr>
        <p:blipFill>
          <a:blip r:embed="rId6" cstate="print"/>
          <a:srcRect/>
          <a:stretch>
            <a:fillRect/>
          </a:stretch>
        </p:blipFill>
        <p:spPr bwMode="auto">
          <a:xfrm>
            <a:off x="335360" y="1772816"/>
            <a:ext cx="3657600" cy="1825505"/>
          </a:xfrm>
          <a:prstGeom prst="rect">
            <a:avLst/>
          </a:prstGeom>
          <a:noFill/>
        </p:spPr>
      </p:pic>
      <p:pic>
        <p:nvPicPr>
          <p:cNvPr id="2052" name="Picture 4" descr="C:\Users\brani\OneDrive\Pictures\p2.PNG"/>
          <p:cNvPicPr>
            <a:picLocks noChangeAspect="1" noChangeArrowheads="1"/>
          </p:cNvPicPr>
          <p:nvPr/>
        </p:nvPicPr>
        <p:blipFill>
          <a:blip r:embed="rId7" cstate="print"/>
          <a:srcRect/>
          <a:stretch>
            <a:fillRect/>
          </a:stretch>
        </p:blipFill>
        <p:spPr bwMode="auto">
          <a:xfrm>
            <a:off x="4295800" y="1772816"/>
            <a:ext cx="3657600" cy="1831884"/>
          </a:xfrm>
          <a:prstGeom prst="rect">
            <a:avLst/>
          </a:prstGeom>
          <a:noFill/>
        </p:spPr>
      </p:pic>
      <p:pic>
        <p:nvPicPr>
          <p:cNvPr id="2053" name="Picture 5" descr="C:\Users\brani\OneDrive\Pictures\p3.PNG"/>
          <p:cNvPicPr>
            <a:picLocks noChangeAspect="1" noChangeArrowheads="1"/>
          </p:cNvPicPr>
          <p:nvPr/>
        </p:nvPicPr>
        <p:blipFill>
          <a:blip r:embed="rId8" cstate="print"/>
          <a:srcRect/>
          <a:stretch>
            <a:fillRect/>
          </a:stretch>
        </p:blipFill>
        <p:spPr bwMode="auto">
          <a:xfrm>
            <a:off x="8040216" y="1772816"/>
            <a:ext cx="3657600" cy="1777766"/>
          </a:xfrm>
          <a:prstGeom prst="rect">
            <a:avLst/>
          </a:prstGeom>
          <a:noFill/>
        </p:spPr>
      </p:pic>
      <p:pic>
        <p:nvPicPr>
          <p:cNvPr id="2054" name="Picture 6" descr="C:\Users\brani\OneDrive\Pictures\p4.PNG"/>
          <p:cNvPicPr>
            <a:picLocks noChangeAspect="1" noChangeArrowheads="1"/>
          </p:cNvPicPr>
          <p:nvPr/>
        </p:nvPicPr>
        <p:blipFill>
          <a:blip r:embed="rId9" cstate="print"/>
          <a:srcRect/>
          <a:stretch>
            <a:fillRect/>
          </a:stretch>
        </p:blipFill>
        <p:spPr bwMode="auto">
          <a:xfrm>
            <a:off x="263352" y="3789040"/>
            <a:ext cx="3657600" cy="2420858"/>
          </a:xfrm>
          <a:prstGeom prst="rect">
            <a:avLst/>
          </a:prstGeom>
          <a:noFill/>
        </p:spPr>
      </p:pic>
    </p:spTree>
    <p:extLst>
      <p:ext uri="{BB962C8B-B14F-4D97-AF65-F5344CB8AC3E}">
        <p14:creationId xmlns:p14="http://schemas.microsoft.com/office/powerpoint/2010/main" xmlns="" val="48134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8"/>
          <p:cNvSpPr>
            <a:spLocks noGrp="1"/>
          </p:cNvSpPr>
          <p:nvPr>
            <p:ph idx="1"/>
          </p:nvPr>
        </p:nvSpPr>
        <p:spPr>
          <a:xfrm>
            <a:off x="2783633" y="2641859"/>
            <a:ext cx="6264696" cy="584776"/>
          </a:xfrm>
        </p:spPr>
        <p:txBody>
          <a:bodyPr>
            <a:noAutofit/>
          </a:bodyPr>
          <a:lstStyle/>
          <a:p>
            <a:pPr marL="0" marR="0" indent="0" algn="just">
              <a:lnSpc>
                <a:spcPct val="110000"/>
              </a:lnSpc>
              <a:spcBef>
                <a:spcPts val="1200"/>
              </a:spcBef>
              <a:spcAft>
                <a:spcPts val="600"/>
              </a:spcAft>
              <a:buNone/>
            </a:pPr>
            <a:r>
              <a:rPr lang="en-US" sz="4000" b="1" dirty="0">
                <a:solidFill>
                  <a:schemeClr val="bg2">
                    <a:lumMod val="25000"/>
                  </a:schemeClr>
                </a:solidFill>
              </a:rPr>
              <a:t>Thank you for your attention</a:t>
            </a:r>
            <a:endParaRPr lang="en-GB" sz="4000" dirty="0">
              <a:solidFill>
                <a:schemeClr val="bg2">
                  <a:lumMod val="25000"/>
                </a:schemeClr>
              </a:solidFill>
            </a:endParaRPr>
          </a:p>
          <a:p>
            <a:pPr marL="0" marR="0" indent="0" algn="just">
              <a:lnSpc>
                <a:spcPct val="110000"/>
              </a:lnSpc>
              <a:spcBef>
                <a:spcPts val="1200"/>
              </a:spcBef>
              <a:spcAft>
                <a:spcPts val="600"/>
              </a:spcAft>
              <a:buNone/>
            </a:pPr>
            <a:endParaRPr lang="en-US" sz="2400" b="1" dirty="0">
              <a:solidFill>
                <a:schemeClr val="bg2">
                  <a:lumMod val="25000"/>
                </a:schemeClr>
              </a:solidFill>
            </a:endParaRPr>
          </a:p>
          <a:p>
            <a:pPr marL="0" indent="0" algn="just">
              <a:lnSpc>
                <a:spcPct val="110000"/>
              </a:lnSpc>
              <a:spcBef>
                <a:spcPts val="1200"/>
              </a:spcBef>
              <a:buNone/>
            </a:pPr>
            <a:endParaRPr lang="en-US" sz="2000" b="1" dirty="0">
              <a:solidFill>
                <a:schemeClr val="bg2">
                  <a:lumMod val="25000"/>
                </a:schemeClr>
              </a:solidFill>
              <a:effectLst>
                <a:outerShdw blurRad="38100" dist="38100" dir="2700000" algn="tl">
                  <a:srgbClr val="000000">
                    <a:alpha val="43137"/>
                  </a:srgbClr>
                </a:outerShdw>
              </a:effectLst>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xmlns="" id="{04574F53-A3DD-E452-338D-6D569023734A}"/>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xmlns="" id="{8AF19DA6-34F4-E028-4FCA-57B7DBC7AD34}"/>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840416" y="247489"/>
            <a:ext cx="1828800" cy="539115"/>
          </a:xfrm>
          <a:prstGeom prst="rect">
            <a:avLst/>
          </a:prstGeom>
        </p:spPr>
      </p:pic>
    </p:spTree>
    <p:extLst>
      <p:ext uri="{BB962C8B-B14F-4D97-AF65-F5344CB8AC3E}">
        <p14:creationId xmlns:p14="http://schemas.microsoft.com/office/powerpoint/2010/main" xmlns="" val="3753410836"/>
      </p:ext>
    </p:extLst>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1096</TotalTime>
  <Words>267</Words>
  <Application>Microsoft Office PowerPoint</Application>
  <PresentationFormat>Custom</PresentationFormat>
  <Paragraphs>32</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Deliverables – Second year</vt:lpstr>
      <vt:lpstr>D3.2 – TDG laboratories established </vt:lpstr>
      <vt:lpstr>D3.3 – Catalogue of courses created</vt:lpstr>
      <vt:lpstr>D4.3 – Training materials created</vt:lpstr>
      <vt:lpstr>D6.2 – Report on the Inter-project coaching meeting</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Milan</dc:creator>
  <cp:lastModifiedBy>Branimir Jaksic</cp:lastModifiedBy>
  <cp:revision>54</cp:revision>
  <dcterms:created xsi:type="dcterms:W3CDTF">2006-08-16T00:00:00Z</dcterms:created>
  <dcterms:modified xsi:type="dcterms:W3CDTF">2024-07-11T15:53:43Z</dcterms:modified>
</cp:coreProperties>
</file>